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72" r:id="rId2"/>
    <p:sldId id="296" r:id="rId3"/>
    <p:sldId id="379" r:id="rId4"/>
    <p:sldId id="380" r:id="rId5"/>
    <p:sldId id="381" r:id="rId6"/>
    <p:sldId id="382" r:id="rId7"/>
    <p:sldId id="35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26" autoAdjust="0"/>
  </p:normalViewPr>
  <p:slideViewPr>
    <p:cSldViewPr>
      <p:cViewPr>
        <p:scale>
          <a:sx n="126" d="100"/>
          <a:sy n="126" d="100"/>
        </p:scale>
        <p:origin x="1344" y="-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latin typeface="Helvetica"/>
                <a:cs typeface="+mj-cs"/>
              </a:rPr>
              <a:t>Esteemed Members Only: </a:t>
            </a:r>
            <a:br>
              <a:rPr lang="en-US" sz="3200" dirty="0">
                <a:latin typeface="Helvetica"/>
                <a:cs typeface="+mj-cs"/>
              </a:rPr>
            </a:br>
            <a:r>
              <a:rPr lang="en-US" sz="3200" dirty="0">
                <a:latin typeface="Helvetica"/>
                <a:cs typeface="+mj-cs"/>
              </a:rPr>
              <a:t>Probate &amp; Your Role In It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 dirty="0">
                <a:latin typeface="Helvetica"/>
                <a:cs typeface="+mn-cs"/>
              </a:rPr>
              <a:t>May 3, 2023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>
                <a:latin typeface="Helvetica"/>
                <a:cs typeface="+mj-cs"/>
              </a:rPr>
              <a:t>Where We</a:t>
            </a:r>
            <a:r>
              <a:rPr lang="en-US" sz="5400" dirty="0">
                <a:latin typeface="Arial"/>
                <a:cs typeface="+mj-cs"/>
              </a:rPr>
              <a:t>’</a:t>
            </a:r>
            <a:r>
              <a:rPr lang="en-US" sz="5400" dirty="0">
                <a:latin typeface="Helvetica"/>
                <a:cs typeface="+mj-cs"/>
              </a:rPr>
              <a:t>re Headed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/>
                <a:cs typeface="+mn-cs"/>
              </a:rPr>
              <a:t>• What is probate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• </a:t>
            </a:r>
            <a:r>
              <a:rPr lang="en-US" sz="2800" dirty="0">
                <a:latin typeface="Helvetica"/>
              </a:rPr>
              <a:t>Who’s involved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• How do you find out you’re in the will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• How do you participate in probate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• Let’s talk</a:t>
            </a: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+mj-cs"/>
              </a:rPr>
              <a:t>What Is Probate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 charset="0"/>
              </a:rPr>
              <a:t>• Court supervised</a:t>
            </a:r>
          </a:p>
          <a:p>
            <a:r>
              <a:rPr lang="en-US" sz="2000" dirty="0">
                <a:latin typeface="Helvetica" charset="0"/>
              </a:rPr>
              <a:t>• Acknowledging a death</a:t>
            </a:r>
            <a:endParaRPr lang="en-US" sz="2000" dirty="0">
              <a:latin typeface="Helvetica"/>
            </a:endParaRPr>
          </a:p>
          <a:p>
            <a:r>
              <a:rPr lang="en-US" sz="2000" dirty="0">
                <a:latin typeface="Helvetica"/>
              </a:rPr>
              <a:t>• Accepting a will as valid</a:t>
            </a:r>
          </a:p>
          <a:p>
            <a:r>
              <a:rPr lang="en-US" sz="2000" dirty="0">
                <a:latin typeface="Helvetica" charset="0"/>
              </a:rPr>
              <a:t>• Appointing an executor or personal representative</a:t>
            </a:r>
          </a:p>
          <a:p>
            <a:r>
              <a:rPr lang="en-US" sz="2000" dirty="0">
                <a:latin typeface="Helvetica" charset="0"/>
              </a:rPr>
              <a:t>• Gathering assets</a:t>
            </a:r>
          </a:p>
          <a:p>
            <a:r>
              <a:rPr lang="en-US" sz="2000" dirty="0">
                <a:latin typeface="Helvetica" charset="0"/>
              </a:rPr>
              <a:t>• Paying expenses</a:t>
            </a:r>
            <a:endParaRPr lang="en-US" sz="2000" dirty="0">
              <a:latin typeface="Helvetica"/>
            </a:endParaRPr>
          </a:p>
          <a:p>
            <a:r>
              <a:rPr lang="en-US" sz="2000" dirty="0">
                <a:latin typeface="Helvetica" charset="0"/>
              </a:rPr>
              <a:t>• Carrying out the will’s instructions</a:t>
            </a:r>
          </a:p>
          <a:p>
            <a:r>
              <a:rPr lang="en-US" sz="2000" dirty="0">
                <a:latin typeface="Helvetica" charset="0"/>
              </a:rPr>
              <a:t>• Closing the estate</a:t>
            </a:r>
            <a:endParaRPr lang="en-US" sz="2000" dirty="0">
              <a:latin typeface="Helvetica"/>
            </a:endParaRPr>
          </a:p>
          <a:p>
            <a:endParaRPr lang="en-US" sz="2000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14279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+mj-cs"/>
              </a:rPr>
              <a:t>Who’s Involved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848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/>
              </a:rPr>
              <a:t>• Testator or Decedent</a:t>
            </a:r>
          </a:p>
          <a:p>
            <a:r>
              <a:rPr lang="en-US" sz="2000" dirty="0">
                <a:latin typeface="Helvetica"/>
              </a:rPr>
              <a:t>	- person who made the will &amp; has died</a:t>
            </a:r>
          </a:p>
          <a:p>
            <a:r>
              <a:rPr lang="en-US" sz="2000" dirty="0">
                <a:latin typeface="Helvetica"/>
              </a:rPr>
              <a:t>• Executor/Personal Representative (MD, FL)</a:t>
            </a:r>
          </a:p>
          <a:p>
            <a:r>
              <a:rPr lang="en-US" sz="2000" dirty="0">
                <a:latin typeface="Helvetica"/>
              </a:rPr>
              <a:t>	- named in will; carries out the will’s instructions</a:t>
            </a:r>
          </a:p>
          <a:p>
            <a:r>
              <a:rPr lang="en-US" sz="2000" dirty="0">
                <a:latin typeface="Helvetica"/>
              </a:rPr>
              <a:t>• Executor’s attorney</a:t>
            </a:r>
          </a:p>
          <a:p>
            <a:r>
              <a:rPr lang="en-US" sz="2000" dirty="0">
                <a:latin typeface="Helvetica"/>
              </a:rPr>
              <a:t>	- assists executor in following the law</a:t>
            </a:r>
          </a:p>
          <a:p>
            <a:r>
              <a:rPr lang="en-US" sz="2000" dirty="0">
                <a:latin typeface="Helvetica" charset="0"/>
              </a:rPr>
              <a:t>• Beneficiaries</a:t>
            </a:r>
          </a:p>
          <a:p>
            <a:r>
              <a:rPr lang="en-US" sz="2000" dirty="0">
                <a:latin typeface="Helvetica" charset="0"/>
              </a:rPr>
              <a:t>	- all parties named in the will, including you</a:t>
            </a:r>
            <a:endParaRPr lang="en-US" sz="2000" dirty="0">
              <a:latin typeface="Helvetica"/>
            </a:endParaRPr>
          </a:p>
          <a:p>
            <a:r>
              <a:rPr lang="en-US" sz="2000" dirty="0">
                <a:latin typeface="Helvetica"/>
              </a:rPr>
              <a:t>• Court: Probate Court (CA, DC, FL, GA) or Surrogate’s Court (NJ, NY), or Wills/Orphans’ Court (MD, PA), or Superior Court (AZ, NC)</a:t>
            </a:r>
          </a:p>
          <a:p>
            <a:r>
              <a:rPr lang="en-US" sz="2000" dirty="0">
                <a:latin typeface="Helvetica"/>
              </a:rPr>
              <a:t>	- ensures the will’s instructions are carried out</a:t>
            </a:r>
          </a:p>
          <a:p>
            <a:r>
              <a:rPr lang="en-US" sz="2000" dirty="0">
                <a:latin typeface="Helvetica"/>
              </a:rPr>
              <a:t>	- ensures the law is followed</a:t>
            </a:r>
          </a:p>
          <a:p>
            <a:r>
              <a:rPr lang="en-US" sz="2000" dirty="0">
                <a:latin typeface="Helvetica"/>
              </a:rPr>
              <a:t>	- resolves ambiguity</a:t>
            </a:r>
          </a:p>
        </p:txBody>
      </p:sp>
    </p:spTree>
    <p:extLst>
      <p:ext uri="{BB962C8B-B14F-4D97-AF65-F5344CB8AC3E}">
        <p14:creationId xmlns:p14="http://schemas.microsoft.com/office/powerpoint/2010/main" val="228319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+mj-cs"/>
              </a:rPr>
              <a:t>How Do You Find Out You’re In The Will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1336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/>
              </a:rPr>
              <a:t>• Notice of Probate</a:t>
            </a:r>
          </a:p>
          <a:p>
            <a:r>
              <a:rPr lang="en-US" sz="2000" dirty="0">
                <a:latin typeface="Helvetica"/>
              </a:rPr>
              <a:t>	- must be sent to all beneficiaries (part of what court ensures)</a:t>
            </a:r>
          </a:p>
          <a:p>
            <a:r>
              <a:rPr lang="en-US" sz="2000" dirty="0">
                <a:latin typeface="Helvetica"/>
              </a:rPr>
              <a:t>	- names all those involved, previous slide</a:t>
            </a:r>
          </a:p>
          <a:p>
            <a:r>
              <a:rPr lang="en-US" sz="2000" dirty="0">
                <a:latin typeface="Helvetica"/>
              </a:rPr>
              <a:t>• You’re in the will, now what?</a:t>
            </a:r>
          </a:p>
        </p:txBody>
      </p:sp>
    </p:spTree>
    <p:extLst>
      <p:ext uri="{BB962C8B-B14F-4D97-AF65-F5344CB8AC3E}">
        <p14:creationId xmlns:p14="http://schemas.microsoft.com/office/powerpoint/2010/main" val="252635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+mj-cs"/>
              </a:rPr>
              <a:t>How Do You Participate In Probate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905000"/>
            <a:ext cx="8077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Helvetica"/>
              </a:rPr>
              <a:t>• Contact the family, IF you know someone</a:t>
            </a:r>
          </a:p>
          <a:p>
            <a:r>
              <a:rPr lang="en-US" sz="1600" dirty="0">
                <a:latin typeface="Helvetica"/>
              </a:rPr>
              <a:t>• Contact the attorney or executor/personal representative, if no attorney</a:t>
            </a:r>
          </a:p>
          <a:p>
            <a:r>
              <a:rPr lang="en-US" sz="1600" dirty="0">
                <a:latin typeface="Helvetica"/>
              </a:rPr>
              <a:t>	- shows you’re interested &amp; paying attention</a:t>
            </a:r>
          </a:p>
          <a:p>
            <a:r>
              <a:rPr lang="en-US" sz="1600" dirty="0">
                <a:latin typeface="Helvetica"/>
              </a:rPr>
              <a:t>	- provide contact person &amp; correct mailing address</a:t>
            </a:r>
          </a:p>
          <a:p>
            <a:r>
              <a:rPr lang="en-US" sz="1600" dirty="0">
                <a:latin typeface="Helvetica"/>
              </a:rPr>
              <a:t>	- ask “What’s our interest in the estate?”</a:t>
            </a:r>
          </a:p>
          <a:p>
            <a:r>
              <a:rPr lang="en-US" sz="1600" dirty="0">
                <a:latin typeface="Helvetica"/>
              </a:rPr>
              <a:t>	- ask if delays are expected (finding beneficiaries, e.g.)</a:t>
            </a:r>
          </a:p>
          <a:p>
            <a:r>
              <a:rPr lang="en-US" sz="1600" dirty="0">
                <a:latin typeface="Helvetica"/>
              </a:rPr>
              <a:t>	- ask “When do you anticipate making distributions?”</a:t>
            </a:r>
          </a:p>
          <a:p>
            <a:r>
              <a:rPr lang="en-US" sz="1600" dirty="0">
                <a:latin typeface="Helvetica"/>
              </a:rPr>
              <a:t>	- request a copy of the will</a:t>
            </a:r>
          </a:p>
          <a:p>
            <a:r>
              <a:rPr lang="en-US" sz="1600" dirty="0">
                <a:latin typeface="Helvetica"/>
              </a:rPr>
              <a:t>	- let them know when you’ll follow up, based on convo</a:t>
            </a:r>
          </a:p>
          <a:p>
            <a:r>
              <a:rPr lang="en-US" sz="1600" dirty="0">
                <a:latin typeface="Helvetica"/>
              </a:rPr>
              <a:t>	- schedule your follow up</a:t>
            </a:r>
          </a:p>
          <a:p>
            <a:r>
              <a:rPr lang="en-US" sz="1600" dirty="0">
                <a:latin typeface="Helvetica"/>
              </a:rPr>
              <a:t>• Do your follow up</a:t>
            </a:r>
          </a:p>
          <a:p>
            <a:r>
              <a:rPr lang="en-US" sz="1600" dirty="0">
                <a:latin typeface="Helvetica"/>
              </a:rPr>
              <a:t>	- you’re not annoying them</a:t>
            </a:r>
          </a:p>
          <a:p>
            <a:r>
              <a:rPr lang="en-US" sz="1600" dirty="0">
                <a:latin typeface="Helvetica"/>
              </a:rPr>
              <a:t>	- they’re paid to help you get your gift from the will</a:t>
            </a:r>
          </a:p>
          <a:p>
            <a:r>
              <a:rPr lang="en-US" sz="1600" dirty="0">
                <a:latin typeface="Helvetica"/>
              </a:rPr>
              <a:t>	- may be several iterations</a:t>
            </a:r>
          </a:p>
          <a:p>
            <a:r>
              <a:rPr lang="en-US" sz="1600" dirty="0">
                <a:latin typeface="Helvetica"/>
              </a:rPr>
              <a:t>• May be partial distributions along the way &amp; you can request them</a:t>
            </a:r>
          </a:p>
          <a:p>
            <a:r>
              <a:rPr lang="en-US" sz="1600" dirty="0">
                <a:latin typeface="Helvetica"/>
              </a:rPr>
              <a:t>• Receipt &amp; Release for signature </a:t>
            </a:r>
            <a:r>
              <a:rPr lang="en-US" sz="1600">
                <a:latin typeface="Helvetica"/>
              </a:rPr>
              <a:t>BEFORE each distribution</a:t>
            </a:r>
            <a:r>
              <a:rPr lang="en-US" sz="1600" dirty="0">
                <a:latin typeface="Helvetica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8657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 charset="0"/>
                <a:cs typeface="+mj-cs"/>
              </a:rPr>
              <a:t>Esteemed Members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pic>
        <p:nvPicPr>
          <p:cNvPr id="4" name="Picture 3" descr="questions-answers-concept-blue-q-260nw-51950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6150535" cy="3733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6747</TotalTime>
  <Words>452</Words>
  <Application>Microsoft Macintosh PowerPoint</Application>
  <PresentationFormat>On-screen Show (4:3)</PresentationFormat>
  <Paragraphs>70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Chalkboard</vt:lpstr>
      <vt:lpstr>Helvetica</vt:lpstr>
      <vt:lpstr>Times New Roman</vt:lpstr>
      <vt:lpstr>Wingdings</vt:lpstr>
      <vt:lpstr>Straight Edge</vt:lpstr>
      <vt:lpstr>Esteemed Members Only:  Probate &amp; Your Role In It</vt:lpstr>
      <vt:lpstr>Where We’re Headed</vt:lpstr>
      <vt:lpstr>What Is Probate</vt:lpstr>
      <vt:lpstr>Who’s Involved</vt:lpstr>
      <vt:lpstr>How Do You Find Out You’re In The Will</vt:lpstr>
      <vt:lpstr>How Do You Participate In Probate</vt:lpstr>
      <vt:lpstr>Esteemed Members</vt:lpstr>
    </vt:vector>
  </TitlesOfParts>
  <Company>American 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Tony M.</cp:lastModifiedBy>
  <cp:revision>780</cp:revision>
  <cp:lastPrinted>2005-04-20T01:40:54Z</cp:lastPrinted>
  <dcterms:created xsi:type="dcterms:W3CDTF">2004-07-21T20:50:49Z</dcterms:created>
  <dcterms:modified xsi:type="dcterms:W3CDTF">2023-05-03T04:33:26Z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