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72" r:id="rId2"/>
    <p:sldId id="296" r:id="rId3"/>
    <p:sldId id="298" r:id="rId4"/>
    <p:sldId id="297" r:id="rId5"/>
    <p:sldId id="299" r:id="rId6"/>
    <p:sldId id="300" r:id="rId7"/>
    <p:sldId id="301" r:id="rId8"/>
    <p:sldId id="302" r:id="rId9"/>
    <p:sldId id="304" r:id="rId10"/>
    <p:sldId id="317" r:id="rId11"/>
    <p:sldId id="318" r:id="rId12"/>
    <p:sldId id="323" r:id="rId13"/>
    <p:sldId id="320" r:id="rId14"/>
    <p:sldId id="310" r:id="rId15"/>
    <p:sldId id="314" r:id="rId16"/>
    <p:sldId id="324" r:id="rId17"/>
    <p:sldId id="313" r:id="rId18"/>
    <p:sldId id="32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2" autoAdjust="0"/>
    <p:restoredTop sz="94648" autoAdjust="0"/>
  </p:normalViewPr>
  <p:slideViewPr>
    <p:cSldViewPr>
      <p:cViewPr varScale="1">
        <p:scale>
          <a:sx n="179" d="100"/>
          <a:sy n="179" d="100"/>
        </p:scale>
        <p:origin x="14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97C996-C40D-B747-AE10-CC1F5CDF99B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0955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E84C06-4AEC-0947-9382-976502D9EF5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A461F1-6197-7A48-99A7-CC36C28A683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97C996-C40D-B747-AE10-CC1F5CDF99B2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375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F90E72-D5B2-A241-9356-467A5B14358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704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73DB4B-5D73-4B43-94E4-B672D3F87DA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0144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A0128E-1C06-474F-B420-52B1301FD060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245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A3AB93-BB8D-814E-B6FF-C76BE7B4454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168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A461F1-6197-7A48-99A7-CC36C28A683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8561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latin typeface="Helvetica"/>
                <a:cs typeface="+mj-cs"/>
              </a:rPr>
              <a:t>Esteemed Members Only: </a:t>
            </a:r>
            <a:br>
              <a:rPr lang="en-US" sz="3200" dirty="0">
                <a:latin typeface="Helvetica"/>
                <a:cs typeface="+mj-cs"/>
              </a:rPr>
            </a:br>
            <a:r>
              <a:rPr lang="en-US" sz="3200" dirty="0">
                <a:latin typeface="Helvetica"/>
                <a:cs typeface="+mj-cs"/>
              </a:rPr>
              <a:t>Beyond Bequests 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>
                <a:latin typeface="Helvetica"/>
                <a:cs typeface="+mn-cs"/>
              </a:rPr>
              <a:t>June 8, </a:t>
            </a:r>
            <a:r>
              <a:rPr lang="en-US" sz="1600" dirty="0">
                <a:latin typeface="Helvetica"/>
                <a:cs typeface="+mn-cs"/>
              </a:rPr>
              <a:t>2022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08099-3EA2-9745-9DC7-7D8A1A37BD4C}" type="slidenum">
              <a:rPr lang="en-US">
                <a:cs typeface="Helvetica"/>
              </a:rPr>
              <a:pPr>
                <a:defRPr/>
              </a:pPr>
              <a:t>10</a:t>
            </a:fld>
            <a:endParaRPr lang="en-US">
              <a:cs typeface="Helvetica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835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Helvetica"/>
              </a:rPr>
              <a:t>Life Income Model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743200" y="2209800"/>
            <a:ext cx="111769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9842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06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2938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63613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2858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430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002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574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146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Donor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3098800" y="2874963"/>
            <a:ext cx="0" cy="795337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3473450" y="2830513"/>
            <a:ext cx="9525" cy="849312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2955925" y="3419475"/>
            <a:ext cx="142875" cy="250825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>
            <a:off x="3098800" y="3411538"/>
            <a:ext cx="115888" cy="268287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3473450" y="2830513"/>
            <a:ext cx="125413" cy="277812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3348038" y="2840038"/>
            <a:ext cx="117475" cy="276225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4" name="Freeform 10"/>
          <p:cNvSpPr>
            <a:spLocks/>
          </p:cNvSpPr>
          <p:nvPr/>
        </p:nvSpPr>
        <p:spPr bwMode="auto">
          <a:xfrm>
            <a:off x="2514600" y="3776663"/>
            <a:ext cx="1549400" cy="1938337"/>
          </a:xfrm>
          <a:custGeom>
            <a:avLst/>
            <a:gdLst>
              <a:gd name="T0" fmla="+- 0 18221 10444"/>
              <a:gd name="T1" fmla="*/ T0 w 9111"/>
              <a:gd name="T2" fmla="+- 0 11778 10444"/>
              <a:gd name="T3" fmla="*/ 11778 h 9111"/>
              <a:gd name="T4" fmla="+- 0 18221 10444"/>
              <a:gd name="T5" fmla="*/ T4 w 9111"/>
              <a:gd name="T6" fmla="+- 0 18221 10444"/>
              <a:gd name="T7" fmla="*/ 18221 h 9111"/>
              <a:gd name="T8" fmla="+- 0 11778 10444"/>
              <a:gd name="T9" fmla="*/ T8 w 9111"/>
              <a:gd name="T10" fmla="+- 0 18221 10444"/>
              <a:gd name="T11" fmla="*/ 18221 h 9111"/>
              <a:gd name="T12" fmla="+- 0 11778 10444"/>
              <a:gd name="T13" fmla="*/ T12 w 9111"/>
              <a:gd name="T14" fmla="+- 0 11778 10444"/>
              <a:gd name="T15" fmla="*/ 11778 h 9111"/>
              <a:gd name="T16" fmla="+- 0 18221 10444"/>
              <a:gd name="T17" fmla="*/ T16 w 9111"/>
              <a:gd name="T18" fmla="+- 0 11778 10444"/>
              <a:gd name="T19" fmla="*/ 11778 h 9111"/>
              <a:gd name="T20" fmla="+- 0 18221 10444"/>
              <a:gd name="T21" fmla="*/ T20 w 9111"/>
              <a:gd name="T22" fmla="+- 0 11778 10444"/>
              <a:gd name="T23" fmla="*/ 11778 h 911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</a:cxnLst>
            <a:rect l="0" t="0" r="r" b="b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solidFill>
            <a:schemeClr val="accent1">
              <a:alpha val="14999"/>
            </a:schemeClr>
          </a:solidFill>
          <a:ln w="25400">
            <a:solidFill>
              <a:srgbClr val="6E361D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4038600" y="4572000"/>
            <a:ext cx="1066800" cy="13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9842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06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2938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63613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2858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430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002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574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146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700" dirty="0">
                <a:latin typeface="Helvetica"/>
                <a:cs typeface="Helvetica"/>
              </a:rPr>
              <a:t>cash </a:t>
            </a:r>
            <a:r>
              <a:rPr lang="en-US" sz="1700" dirty="0" err="1">
                <a:latin typeface="Helvetica"/>
                <a:cs typeface="Helvetica"/>
              </a:rPr>
              <a:t>remainingat</a:t>
            </a:r>
            <a:r>
              <a:rPr lang="en-US" sz="1700" dirty="0">
                <a:latin typeface="Helvetica"/>
                <a:cs typeface="Helvetica"/>
              </a:rPr>
              <a:t> </a:t>
            </a:r>
          </a:p>
          <a:p>
            <a:pPr algn="ctr">
              <a:defRPr/>
            </a:pPr>
            <a:r>
              <a:rPr lang="en-US" sz="1700" dirty="0">
                <a:latin typeface="Helvetica"/>
                <a:cs typeface="Helvetica"/>
              </a:rPr>
              <a:t>donor’s</a:t>
            </a:r>
          </a:p>
          <a:p>
            <a:pPr algn="ctr">
              <a:defRPr/>
            </a:pPr>
            <a:r>
              <a:rPr lang="en-US" sz="1700" dirty="0">
                <a:latin typeface="Helvetica"/>
                <a:cs typeface="Helvetica"/>
              </a:rPr>
              <a:t>death</a:t>
            </a:r>
          </a:p>
        </p:txBody>
      </p:sp>
      <p:sp>
        <p:nvSpPr>
          <p:cNvPr id="52236" name="Freeform 12"/>
          <p:cNvSpPr>
            <a:spLocks/>
          </p:cNvSpPr>
          <p:nvPr/>
        </p:nvSpPr>
        <p:spPr bwMode="auto">
          <a:xfrm>
            <a:off x="5286375" y="3813175"/>
            <a:ext cx="2562225" cy="1978025"/>
          </a:xfrm>
          <a:custGeom>
            <a:avLst/>
            <a:gdLst>
              <a:gd name="T0" fmla="+- 0 10000 10000"/>
              <a:gd name="T1" fmla="*/ T0 w 10000"/>
              <a:gd name="T2" fmla="+- 0 10000 10000"/>
              <a:gd name="T3" fmla="*/ 10000 h 10000"/>
              <a:gd name="T4" fmla="+- 0 20000 10000"/>
              <a:gd name="T5" fmla="*/ T4 w 10000"/>
              <a:gd name="T6" fmla="+- 0 10000 10000"/>
              <a:gd name="T7" fmla="*/ 10000 h 10000"/>
              <a:gd name="T8" fmla="+- 0 20000 10000"/>
              <a:gd name="T9" fmla="*/ T8 w 10000"/>
              <a:gd name="T10" fmla="+- 0 20000 10000"/>
              <a:gd name="T11" fmla="*/ 20000 h 10000"/>
              <a:gd name="T12" fmla="+- 0 10000 10000"/>
              <a:gd name="T13" fmla="*/ T12 w 10000"/>
              <a:gd name="T14" fmla="+- 0 20000 10000"/>
              <a:gd name="T15" fmla="*/ 20000 h 10000"/>
              <a:gd name="T16" fmla="+- 0 10000 10000"/>
              <a:gd name="T17" fmla="*/ T16 w 10000"/>
              <a:gd name="T18" fmla="+- 0 10000 10000"/>
              <a:gd name="T19" fmla="*/ 1000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chemeClr val="accent1">
              <a:alpha val="14999"/>
            </a:schemeClr>
          </a:solidFill>
          <a:ln w="25400">
            <a:solidFill>
              <a:srgbClr val="6E361D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5646738" y="4119562"/>
            <a:ext cx="1828800" cy="167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9842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06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2938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63613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2858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430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002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574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146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100" dirty="0">
                <a:latin typeface="Helvetica"/>
                <a:cs typeface="Helvetica"/>
              </a:rPr>
              <a:t>Alliance for Natural Health</a:t>
            </a:r>
          </a:p>
          <a:p>
            <a:pPr algn="ctr">
              <a:defRPr/>
            </a:pPr>
            <a:r>
              <a:rPr lang="en-US" sz="1100" dirty="0">
                <a:latin typeface="Helvetica"/>
                <a:cs typeface="Helvetica"/>
              </a:rPr>
              <a:t>The Arc of Atlantic County</a:t>
            </a:r>
          </a:p>
          <a:p>
            <a:pPr algn="ctr">
              <a:defRPr/>
            </a:pPr>
            <a:r>
              <a:rPr lang="en-US" sz="1100" dirty="0">
                <a:latin typeface="Helvetica"/>
                <a:cs typeface="Helvetica"/>
              </a:rPr>
              <a:t>Children’s Tumor Foundation</a:t>
            </a:r>
          </a:p>
          <a:p>
            <a:pPr algn="ctr">
              <a:defRPr/>
            </a:pPr>
            <a:r>
              <a:rPr lang="en-US" sz="1100" dirty="0">
                <a:latin typeface="Helvetica"/>
                <a:cs typeface="Helvetica"/>
              </a:rPr>
              <a:t>Men Stopping Violence</a:t>
            </a:r>
          </a:p>
          <a:p>
            <a:pPr algn="ctr">
              <a:defRPr/>
            </a:pPr>
            <a:r>
              <a:rPr lang="en-US" sz="1100" dirty="0">
                <a:latin typeface="Helvetica"/>
                <a:cs typeface="Helvetica"/>
              </a:rPr>
              <a:t>SCO Family of Services</a:t>
            </a:r>
          </a:p>
          <a:p>
            <a:pPr algn="ctr">
              <a:defRPr/>
            </a:pPr>
            <a:r>
              <a:rPr lang="en-US" sz="1100" dirty="0">
                <a:latin typeface="Helvetica"/>
                <a:cs typeface="Helvetica"/>
              </a:rPr>
              <a:t>Smile Mums Foundation</a:t>
            </a:r>
          </a:p>
          <a:p>
            <a:pPr algn="ctr">
              <a:defRPr/>
            </a:pPr>
            <a:r>
              <a:rPr lang="en-US" sz="1100" dirty="0">
                <a:latin typeface="Helvetica"/>
                <a:cs typeface="Helvetica"/>
              </a:rPr>
              <a:t>Twin Rivers YMCA</a:t>
            </a:r>
          </a:p>
          <a:p>
            <a:pPr algn="ctr">
              <a:defRPr/>
            </a:pPr>
            <a:r>
              <a:rPr lang="en-US" sz="1100" dirty="0">
                <a:latin typeface="Helvetica"/>
                <a:cs typeface="Helvetica"/>
              </a:rPr>
              <a:t>Vitamin Angels</a:t>
            </a:r>
          </a:p>
          <a:p>
            <a:pPr algn="ctr">
              <a:defRPr/>
            </a:pP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581400" y="3200400"/>
            <a:ext cx="154463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842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06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2938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63613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2858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430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002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574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146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700" dirty="0">
                <a:latin typeface="Helvetica"/>
                <a:cs typeface="Helvetica"/>
              </a:rPr>
              <a:t>lifetime income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600200" y="2971800"/>
            <a:ext cx="16002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842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06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2938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63613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2858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430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002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574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146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700" dirty="0">
                <a:latin typeface="Helvetica"/>
                <a:cs typeface="Helvetica"/>
              </a:rPr>
              <a:t>cash or stock</a:t>
            </a:r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4191000" y="4343400"/>
            <a:ext cx="874713" cy="17463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H="1">
            <a:off x="4743450" y="4352925"/>
            <a:ext cx="322263" cy="133350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rot="10800000">
            <a:off x="4708525" y="4227513"/>
            <a:ext cx="357188" cy="115887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2667000" y="4114800"/>
            <a:ext cx="11430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2514600" y="3886200"/>
            <a:ext cx="15075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latin typeface="Helvetica"/>
                <a:cs typeface="Helvetica"/>
              </a:rPr>
              <a:t>life </a:t>
            </a:r>
          </a:p>
          <a:p>
            <a:pPr algn="ctr">
              <a:defRPr/>
            </a:pPr>
            <a:r>
              <a:rPr lang="en-US" dirty="0">
                <a:latin typeface="Helvetica"/>
                <a:cs typeface="Helvetica"/>
              </a:rPr>
              <a:t>income</a:t>
            </a:r>
          </a:p>
          <a:p>
            <a:pPr algn="ctr">
              <a:defRPr/>
            </a:pPr>
            <a:r>
              <a:rPr lang="en-US" dirty="0">
                <a:latin typeface="Helvetica"/>
                <a:cs typeface="Helvetica"/>
              </a:rPr>
              <a:t>gift</a:t>
            </a:r>
          </a:p>
        </p:txBody>
      </p:sp>
    </p:spTree>
    <p:extLst>
      <p:ext uri="{BB962C8B-B14F-4D97-AF65-F5344CB8AC3E}">
        <p14:creationId xmlns:p14="http://schemas.microsoft.com/office/powerpoint/2010/main" val="593440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0C2AD-6494-4E40-BBA7-A92618CE50ED}" type="slidenum">
              <a:rPr lang="en-US">
                <a:cs typeface="Helvetica"/>
              </a:rPr>
              <a:pPr>
                <a:defRPr/>
              </a:pPr>
              <a:t>11</a:t>
            </a:fld>
            <a:endParaRPr lang="en-US">
              <a:cs typeface="Helvetica"/>
            </a:endParaRP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Helvetica"/>
                <a:cs typeface="Helvetica"/>
              </a:rPr>
              <a:t>Charitable Gift Annuity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05800" cy="441483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latin typeface="Helvetica"/>
              <a:cs typeface="Helvetica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• Fixed income for life to the donor and another, or any 2 </a:t>
            </a:r>
            <a:r>
              <a:rPr lang="ja-JP" altLang="en-US" sz="1600" dirty="0">
                <a:latin typeface="Helvetica"/>
                <a:cs typeface="Helvetica"/>
              </a:rPr>
              <a:t>“</a:t>
            </a:r>
            <a:r>
              <a:rPr lang="en-US" sz="1600" dirty="0">
                <a:latin typeface="Helvetica"/>
                <a:cs typeface="Helvetica"/>
              </a:rPr>
              <a:t>annuitants</a:t>
            </a:r>
            <a:r>
              <a:rPr lang="ja-JP" altLang="en-US" sz="1600" dirty="0">
                <a:latin typeface="Helvetica"/>
                <a:cs typeface="Helvetica"/>
              </a:rPr>
              <a:t>”</a:t>
            </a:r>
            <a:endParaRPr lang="en-US" altLang="ja-JP" sz="1600" dirty="0">
              <a:latin typeface="Helvetica"/>
              <a:cs typeface="Helvetica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	- married couple, most common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	- siblings, children, parents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	- any 1 or 2 people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• Federal charitable income tax deduction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• At the death of annuitant/s, remainder is a gift of cash to one nonprofit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• Deferred Charitable Gift Annuity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	- income starts in future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• State regulations abound (</a:t>
            </a:r>
            <a:r>
              <a:rPr lang="en-US" sz="1600" dirty="0" err="1">
                <a:latin typeface="Helvetica"/>
                <a:cs typeface="Helvetica"/>
              </a:rPr>
              <a:t>acga-web.org</a:t>
            </a:r>
            <a:r>
              <a:rPr lang="en-US" sz="1600" dirty="0">
                <a:latin typeface="Helvetica"/>
                <a:cs typeface="Helvetica"/>
              </a:rPr>
              <a:t> is a helpful resource)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	- your home state, and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	- if different, states where your donors live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latin typeface="Helvetica"/>
              <a:cs typeface="Helvetica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latin typeface="Helvetica"/>
              <a:cs typeface="Helvetica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latin typeface="Helvetica"/>
              <a:cs typeface="Helvetica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latin typeface="Helvetica"/>
              <a:cs typeface="Helvetica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		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7143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6A577-4A14-BD48-A150-E79FFE1DE964}" type="slidenum">
              <a:rPr lang="en-US">
                <a:cs typeface="Helvetica"/>
              </a:rPr>
              <a:pPr>
                <a:defRPr/>
              </a:pPr>
              <a:t>12</a:t>
            </a:fld>
            <a:endParaRPr lang="en-US">
              <a:cs typeface="Helvetica"/>
            </a:endParaRP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Helvetica"/>
              </a:rPr>
              <a:t>Charitable Remainder Annuity Trust (CRAT)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14563"/>
            <a:ext cx="7929563" cy="441483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dirty="0">
                <a:latin typeface="Helvetica"/>
                <a:cs typeface="Helvetica"/>
              </a:rPr>
              <a:t>• Fixed income for life to the donor and another, or any 2 </a:t>
            </a:r>
            <a:r>
              <a:rPr lang="ja-JP" altLang="en-US" sz="1800" dirty="0">
                <a:latin typeface="Helvetica"/>
                <a:cs typeface="Helvetica"/>
              </a:rPr>
              <a:t>“</a:t>
            </a:r>
            <a:r>
              <a:rPr lang="en-US" sz="1800" dirty="0">
                <a:latin typeface="Helvetica"/>
                <a:cs typeface="Helvetica"/>
              </a:rPr>
              <a:t>income beneficiaries</a:t>
            </a:r>
            <a:r>
              <a:rPr lang="ja-JP" altLang="en-US" sz="1800" dirty="0">
                <a:latin typeface="Helvetica"/>
                <a:cs typeface="Helvetica"/>
              </a:rPr>
              <a:t>”</a:t>
            </a:r>
            <a:endParaRPr lang="en-US" sz="1800" dirty="0">
              <a:latin typeface="Helvetica"/>
              <a:cs typeface="Helvetica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dirty="0">
                <a:latin typeface="Helvetica"/>
                <a:cs typeface="Helvetica"/>
              </a:rPr>
              <a:t>• Based on a fixed percentage of trust assets valued once, at the beginning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dirty="0">
                <a:latin typeface="Helvetica"/>
                <a:cs typeface="Helvetica"/>
              </a:rPr>
              <a:t>		-- must pay at least 5%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dirty="0">
                <a:latin typeface="Helvetica"/>
                <a:cs typeface="Helvetica"/>
              </a:rPr>
              <a:t>• Federal charitable income tax deduction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dirty="0">
                <a:latin typeface="Helvetica"/>
                <a:cs typeface="Helvetica"/>
              </a:rPr>
              <a:t>• No additional contributions to trust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dirty="0">
                <a:latin typeface="Helvetica"/>
                <a:cs typeface="Helvetica"/>
              </a:rPr>
              <a:t>• At the death of the income beneficiary/</a:t>
            </a:r>
            <a:r>
              <a:rPr lang="en-US" sz="1800" dirty="0" err="1">
                <a:latin typeface="Helvetica"/>
                <a:cs typeface="Helvetica"/>
              </a:rPr>
              <a:t>ies</a:t>
            </a:r>
            <a:r>
              <a:rPr lang="en-US" sz="1800" dirty="0">
                <a:latin typeface="Helvetica"/>
                <a:cs typeface="Helvetica"/>
              </a:rPr>
              <a:t>, remainder is a gift to nonprofit(s) &amp; trust closes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latin typeface="Helvetica"/>
              <a:cs typeface="Helvetica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latin typeface="Helvetica"/>
              <a:cs typeface="Helvetica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		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33073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C5A63-1F5E-1046-BC19-FBC243F45E20}" type="slidenum">
              <a:rPr lang="en-US">
                <a:cs typeface="Helvetica"/>
              </a:rPr>
              <a:pPr>
                <a:defRPr/>
              </a:pPr>
              <a:t>13</a:t>
            </a:fld>
            <a:endParaRPr lang="en-US">
              <a:cs typeface="Helvetica"/>
            </a:endParaRP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Helvetica"/>
              </a:rPr>
              <a:t>Charitable Remainder </a:t>
            </a:r>
            <a:r>
              <a:rPr lang="en-US" dirty="0" err="1">
                <a:latin typeface="Helvetica"/>
                <a:cs typeface="Helvetica"/>
              </a:rPr>
              <a:t>Unitrust</a:t>
            </a:r>
            <a:r>
              <a:rPr lang="en-US" dirty="0">
                <a:latin typeface="Helvetica"/>
                <a:cs typeface="Helvetica"/>
              </a:rPr>
              <a:t> (CRUT)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14563"/>
            <a:ext cx="7929563" cy="441483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dirty="0">
                <a:latin typeface="Helvetica"/>
                <a:cs typeface="Helvetica"/>
              </a:rPr>
              <a:t>• Variable income for life to the donor and another, or any 2 </a:t>
            </a:r>
            <a:r>
              <a:rPr lang="ja-JP" altLang="en-US" sz="1800" dirty="0">
                <a:latin typeface="Helvetica"/>
                <a:cs typeface="Helvetica"/>
              </a:rPr>
              <a:t>“</a:t>
            </a:r>
            <a:r>
              <a:rPr lang="en-US" sz="1800" dirty="0">
                <a:latin typeface="Helvetica"/>
                <a:cs typeface="Helvetica"/>
              </a:rPr>
              <a:t>income beneficiaries</a:t>
            </a:r>
            <a:r>
              <a:rPr lang="ja-JP" altLang="en-US" sz="1800" dirty="0">
                <a:latin typeface="Helvetica"/>
                <a:cs typeface="Helvetica"/>
              </a:rPr>
              <a:t>”</a:t>
            </a:r>
            <a:endParaRPr lang="en-US" sz="1800" dirty="0">
              <a:latin typeface="Helvetica"/>
              <a:cs typeface="Helvetica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dirty="0">
                <a:latin typeface="Helvetica"/>
                <a:cs typeface="Helvetica"/>
              </a:rPr>
              <a:t>• Based on a fixed percentage of trust assets </a:t>
            </a:r>
            <a:r>
              <a:rPr lang="en-US" sz="1800" u="sng" dirty="0">
                <a:latin typeface="Helvetica"/>
                <a:cs typeface="Helvetica"/>
              </a:rPr>
              <a:t>revalued</a:t>
            </a:r>
            <a:r>
              <a:rPr lang="en-US" sz="1800" dirty="0">
                <a:latin typeface="Helvetica"/>
                <a:cs typeface="Helvetica"/>
              </a:rPr>
              <a:t> every year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dirty="0">
                <a:latin typeface="Helvetica"/>
                <a:cs typeface="Helvetica"/>
              </a:rPr>
              <a:t>		-- must pay at least 5%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dirty="0">
                <a:latin typeface="Helvetica"/>
                <a:cs typeface="Helvetica"/>
              </a:rPr>
              <a:t>• Federal charitable income tax deduction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dirty="0">
                <a:latin typeface="Helvetica"/>
                <a:cs typeface="Helvetica"/>
              </a:rPr>
              <a:t>• Additional contributions allowed, because gets revalued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dirty="0">
                <a:latin typeface="Helvetica"/>
                <a:cs typeface="Helvetica"/>
              </a:rPr>
              <a:t>• At the death of the income beneficiary/</a:t>
            </a:r>
            <a:r>
              <a:rPr lang="en-US" sz="1800" dirty="0" err="1">
                <a:latin typeface="Helvetica"/>
                <a:cs typeface="Helvetica"/>
              </a:rPr>
              <a:t>ies</a:t>
            </a:r>
            <a:r>
              <a:rPr lang="en-US" sz="1800" dirty="0">
                <a:latin typeface="Helvetica"/>
                <a:cs typeface="Helvetica"/>
              </a:rPr>
              <a:t>, remainder is a gift to nonprofit(s) &amp; trust closes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latin typeface="Helvetica"/>
              <a:cs typeface="Helvetica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latin typeface="Helvetica"/>
              <a:cs typeface="Helvetica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		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70817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241A0-C7A0-7F4E-959B-B9C5850070C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293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Helvetica"/>
                <a:cs typeface="Helvetica"/>
              </a:rPr>
              <a:t>Irrevocable Bequests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953375" cy="3886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Helvetica"/>
                <a:cs typeface="Helvetica"/>
              </a:rPr>
              <a:t>• Bequests can be made irrevocable with a “testamentary contract” or “contract to make a will”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Helvetica"/>
                <a:cs typeface="Helvetica"/>
              </a:rPr>
              <a:t>• Not often seen, but useful for gift crediting, e.g. campaign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Helvetica"/>
                <a:cs typeface="Helvetica"/>
              </a:rPr>
              <a:t>• Your relationship with your donor determines whether you approach this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Helvetica"/>
                <a:cs typeface="Helvetica"/>
              </a:rPr>
              <a:t>• Varies from state to state (contract law governs)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47717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C2BF7-8F86-4049-9680-C6AEE3DDE4B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293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>
                <a:latin typeface="Helvetica"/>
                <a:cs typeface="Helvetica"/>
              </a:rPr>
              <a:t>Charitable Lead Trusts</a:t>
            </a:r>
            <a:r>
              <a:rPr lang="en-US" dirty="0">
                <a:latin typeface="Chalkboard" charset="0"/>
                <a:cs typeface="+mj-cs"/>
              </a:rPr>
              <a:t> </a:t>
            </a:r>
            <a:br>
              <a:rPr lang="en-US" dirty="0">
                <a:latin typeface="Chalkboard" charset="0"/>
                <a:cs typeface="+mj-cs"/>
              </a:rPr>
            </a:br>
            <a:endParaRPr lang="en-US" dirty="0">
              <a:latin typeface="Chalkboard" charset="0"/>
              <a:cs typeface="+mj-cs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3375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Rare, because donor is giving up income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Done to reduce or avoid transfer taxes by high net worth donors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	- estate tax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	- generation skipping transfer tax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latin typeface="Chalkboard" charset="0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latin typeface="Chalkboard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4932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08099-3EA2-9745-9DC7-7D8A1A37BD4C}" type="slidenum">
              <a:rPr lang="en-US">
                <a:cs typeface="Helvetica"/>
              </a:rPr>
              <a:pPr>
                <a:defRPr/>
              </a:pPr>
              <a:t>16</a:t>
            </a:fld>
            <a:endParaRPr lang="en-US">
              <a:cs typeface="Helvetica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835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Helvetica"/>
              </a:rPr>
              <a:t>Charitable Lead Trust Model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752600" y="2514600"/>
            <a:ext cx="12192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9842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06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2938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63613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2858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430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002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574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146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700" dirty="0">
                <a:solidFill>
                  <a:srgbClr val="FF0000"/>
                </a:solidFill>
                <a:latin typeface="Helvetica"/>
                <a:cs typeface="Helvetica"/>
              </a:rPr>
              <a:t>1.</a:t>
            </a:r>
            <a:r>
              <a:rPr lang="en-US" sz="1700" dirty="0">
                <a:latin typeface="Helvetica"/>
                <a:cs typeface="Helvetica"/>
              </a:rPr>
              <a:t>Donor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3098800" y="2874963"/>
            <a:ext cx="0" cy="795337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3886200" y="3124200"/>
            <a:ext cx="9525" cy="849312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2955925" y="3419475"/>
            <a:ext cx="142875" cy="250825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>
            <a:off x="3098800" y="3411538"/>
            <a:ext cx="115888" cy="268287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3886200" y="3124200"/>
            <a:ext cx="125413" cy="277812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3760788" y="3133725"/>
            <a:ext cx="117475" cy="276225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4" name="Freeform 10"/>
          <p:cNvSpPr>
            <a:spLocks/>
          </p:cNvSpPr>
          <p:nvPr/>
        </p:nvSpPr>
        <p:spPr bwMode="auto">
          <a:xfrm>
            <a:off x="2514600" y="3776663"/>
            <a:ext cx="1549400" cy="1938337"/>
          </a:xfrm>
          <a:custGeom>
            <a:avLst/>
            <a:gdLst>
              <a:gd name="T0" fmla="+- 0 18221 10444"/>
              <a:gd name="T1" fmla="*/ T0 w 9111"/>
              <a:gd name="T2" fmla="+- 0 11778 10444"/>
              <a:gd name="T3" fmla="*/ 11778 h 9111"/>
              <a:gd name="T4" fmla="+- 0 18221 10444"/>
              <a:gd name="T5" fmla="*/ T4 w 9111"/>
              <a:gd name="T6" fmla="+- 0 18221 10444"/>
              <a:gd name="T7" fmla="*/ 18221 h 9111"/>
              <a:gd name="T8" fmla="+- 0 11778 10444"/>
              <a:gd name="T9" fmla="*/ T8 w 9111"/>
              <a:gd name="T10" fmla="+- 0 18221 10444"/>
              <a:gd name="T11" fmla="*/ 18221 h 9111"/>
              <a:gd name="T12" fmla="+- 0 11778 10444"/>
              <a:gd name="T13" fmla="*/ T12 w 9111"/>
              <a:gd name="T14" fmla="+- 0 11778 10444"/>
              <a:gd name="T15" fmla="*/ 11778 h 9111"/>
              <a:gd name="T16" fmla="+- 0 18221 10444"/>
              <a:gd name="T17" fmla="*/ T16 w 9111"/>
              <a:gd name="T18" fmla="+- 0 11778 10444"/>
              <a:gd name="T19" fmla="*/ 11778 h 9111"/>
              <a:gd name="T20" fmla="+- 0 18221 10444"/>
              <a:gd name="T21" fmla="*/ T20 w 9111"/>
              <a:gd name="T22" fmla="+- 0 11778 10444"/>
              <a:gd name="T23" fmla="*/ 11778 h 911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</a:cxnLst>
            <a:rect l="0" t="0" r="r" b="b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solidFill>
            <a:schemeClr val="accent1">
              <a:alpha val="14999"/>
            </a:schemeClr>
          </a:solidFill>
          <a:ln w="25400">
            <a:solidFill>
              <a:srgbClr val="6E361D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962400" y="5410200"/>
            <a:ext cx="10668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9842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06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2938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63613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2858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430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002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574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146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700" dirty="0">
                <a:latin typeface="Helvetica"/>
                <a:cs typeface="Helvetica"/>
              </a:rPr>
              <a:t>death</a:t>
            </a:r>
          </a:p>
          <a:p>
            <a:pPr algn="ctr">
              <a:defRPr/>
            </a:pPr>
            <a:r>
              <a:rPr lang="en-US" sz="1700" dirty="0">
                <a:latin typeface="Helvetica"/>
                <a:cs typeface="Helvetica"/>
              </a:rPr>
              <a:t>of </a:t>
            </a:r>
          </a:p>
          <a:p>
            <a:pPr algn="ctr">
              <a:defRPr/>
            </a:pPr>
            <a:r>
              <a:rPr lang="en-US" sz="1700" dirty="0">
                <a:latin typeface="Helvetica"/>
                <a:cs typeface="Helvetica"/>
              </a:rPr>
              <a:t>donor</a:t>
            </a:r>
          </a:p>
        </p:txBody>
      </p:sp>
      <p:sp>
        <p:nvSpPr>
          <p:cNvPr id="52236" name="Freeform 12"/>
          <p:cNvSpPr>
            <a:spLocks/>
          </p:cNvSpPr>
          <p:nvPr/>
        </p:nvSpPr>
        <p:spPr bwMode="auto">
          <a:xfrm>
            <a:off x="3505200" y="2057400"/>
            <a:ext cx="2790825" cy="1027113"/>
          </a:xfrm>
          <a:custGeom>
            <a:avLst/>
            <a:gdLst>
              <a:gd name="T0" fmla="+- 0 10000 10000"/>
              <a:gd name="T1" fmla="*/ T0 w 10000"/>
              <a:gd name="T2" fmla="+- 0 10000 10000"/>
              <a:gd name="T3" fmla="*/ 10000 h 10000"/>
              <a:gd name="T4" fmla="+- 0 20000 10000"/>
              <a:gd name="T5" fmla="*/ T4 w 10000"/>
              <a:gd name="T6" fmla="+- 0 10000 10000"/>
              <a:gd name="T7" fmla="*/ 10000 h 10000"/>
              <a:gd name="T8" fmla="+- 0 20000 10000"/>
              <a:gd name="T9" fmla="*/ T8 w 10000"/>
              <a:gd name="T10" fmla="+- 0 20000 10000"/>
              <a:gd name="T11" fmla="*/ 20000 h 10000"/>
              <a:gd name="T12" fmla="+- 0 10000 10000"/>
              <a:gd name="T13" fmla="*/ T12 w 10000"/>
              <a:gd name="T14" fmla="+- 0 20000 10000"/>
              <a:gd name="T15" fmla="*/ 20000 h 10000"/>
              <a:gd name="T16" fmla="+- 0 10000 10000"/>
              <a:gd name="T17" fmla="*/ T16 w 10000"/>
              <a:gd name="T18" fmla="+- 0 10000 10000"/>
              <a:gd name="T19" fmla="*/ 1000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chemeClr val="accent1">
              <a:alpha val="14999"/>
            </a:schemeClr>
          </a:solidFill>
          <a:ln w="25400">
            <a:solidFill>
              <a:srgbClr val="6E361D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3581400" y="2209800"/>
            <a:ext cx="2667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9842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06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2938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63613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2858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430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002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574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146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000" dirty="0">
                <a:latin typeface="Helvetica"/>
                <a:cs typeface="Helvetica"/>
              </a:rPr>
              <a:t>Alliance for Natural Health, The Arc of Atlantic County, Children’s Tumor Foundation, Men Stopping Violence, SCO Family of Services, Smile Mums Foundation, Twin Rivers YMCA, Vitamin Angels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886200" y="3200400"/>
            <a:ext cx="1544638" cy="13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842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06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2938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63613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2858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430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002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574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146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700" dirty="0">
                <a:solidFill>
                  <a:srgbClr val="FF0000"/>
                </a:solidFill>
                <a:latin typeface="Helvetica"/>
                <a:cs typeface="Helvetica"/>
              </a:rPr>
              <a:t>2.</a:t>
            </a:r>
            <a:r>
              <a:rPr lang="en-US" sz="1700" dirty="0">
                <a:latin typeface="Helvetica"/>
                <a:cs typeface="Helvetica"/>
              </a:rPr>
              <a:t> Income </a:t>
            </a:r>
          </a:p>
          <a:p>
            <a:pPr algn="ctr">
              <a:defRPr/>
            </a:pPr>
            <a:r>
              <a:rPr lang="en-US" sz="1700" dirty="0">
                <a:latin typeface="Helvetica"/>
                <a:cs typeface="Helvetica"/>
              </a:rPr>
              <a:t>for life</a:t>
            </a:r>
          </a:p>
          <a:p>
            <a:pPr algn="ctr">
              <a:defRPr/>
            </a:pPr>
            <a:r>
              <a:rPr lang="en-US" sz="1700" dirty="0">
                <a:latin typeface="Helvetica"/>
                <a:cs typeface="Helvetica"/>
              </a:rPr>
              <a:t>(or period</a:t>
            </a:r>
          </a:p>
          <a:p>
            <a:pPr algn="ctr">
              <a:defRPr/>
            </a:pPr>
            <a:r>
              <a:rPr lang="en-US" sz="1700" dirty="0">
                <a:latin typeface="Helvetica"/>
                <a:cs typeface="Helvetica"/>
              </a:rPr>
              <a:t>of years, rare)</a:t>
            </a:r>
          </a:p>
          <a:p>
            <a:pPr>
              <a:defRPr/>
            </a:pPr>
            <a:r>
              <a:rPr lang="en-US" sz="1700" dirty="0">
                <a:latin typeface="Helvetica"/>
                <a:cs typeface="Helvetica"/>
              </a:rPr>
              <a:t> 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600200" y="2819400"/>
            <a:ext cx="1600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842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06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2938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63613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285875" defTabSz="642938"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430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002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574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14675" defTabSz="642938" fontAlgn="base">
              <a:spcBef>
                <a:spcPct val="0"/>
              </a:spcBef>
              <a:spcAft>
                <a:spcPct val="0"/>
              </a:spcAft>
              <a:tabLst>
                <a:tab pos="47307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700" dirty="0">
                <a:latin typeface="Helvetica"/>
                <a:cs typeface="Helvetica"/>
              </a:rPr>
              <a:t>cash, stock, other valuable asset</a:t>
            </a:r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4114800" y="5181600"/>
            <a:ext cx="874713" cy="17463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H="1">
            <a:off x="4667250" y="5191125"/>
            <a:ext cx="322263" cy="133350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rot="10800000">
            <a:off x="4632325" y="5065713"/>
            <a:ext cx="357188" cy="115887"/>
          </a:xfrm>
          <a:prstGeom prst="line">
            <a:avLst/>
          </a:prstGeom>
          <a:noFill/>
          <a:ln w="25400">
            <a:solidFill>
              <a:srgbClr val="6E361D"/>
            </a:solidFill>
            <a:round/>
            <a:headEnd/>
            <a:tailEnd/>
          </a:ln>
          <a:effectLst>
            <a:outerShdw blurRad="63500" dist="12699" dir="5400000" algn="ctr" rotWithShape="0">
              <a:schemeClr val="bg2"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2667000" y="4114800"/>
            <a:ext cx="11430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Helvetica"/>
              <a:cs typeface="Helvetica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2819400" y="4191000"/>
            <a:ext cx="98276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latin typeface="Helvetica"/>
                <a:cs typeface="Helvetica"/>
              </a:rPr>
              <a:t>lead</a:t>
            </a:r>
          </a:p>
          <a:p>
            <a:pPr algn="ctr">
              <a:defRPr/>
            </a:pPr>
            <a:r>
              <a:rPr lang="en-US" dirty="0">
                <a:latin typeface="Helvetica"/>
                <a:cs typeface="Helvetica"/>
              </a:rPr>
              <a:t>trust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29200" y="4953000"/>
            <a:ext cx="87556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>
                <a:solidFill>
                  <a:srgbClr val="FF0000"/>
                </a:solidFill>
                <a:latin typeface="Helvetica"/>
                <a:cs typeface="Helvetica"/>
              </a:rPr>
              <a:t>3.</a:t>
            </a:r>
            <a:r>
              <a:rPr lang="en-US" sz="1700" dirty="0">
                <a:latin typeface="Helvetica"/>
                <a:cs typeface="Helvetica"/>
              </a:rPr>
              <a:t>Heirs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823510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F2133-6909-164B-9EF8-245A43F40A9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835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Helvetica"/>
              </a:rPr>
              <a:t>Charitable Lead Trusts</a:t>
            </a:r>
            <a:br>
              <a:rPr lang="en-US" dirty="0">
                <a:latin typeface="Helvetica"/>
                <a:cs typeface="Helvetica"/>
              </a:rPr>
            </a:br>
            <a:r>
              <a:rPr lang="en-US" sz="2800" dirty="0">
                <a:latin typeface="Helvetica"/>
                <a:cs typeface="Helvetica"/>
              </a:rPr>
              <a:t>Fixed or Variable Income To Your Nonprofit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214563"/>
            <a:ext cx="4559300" cy="3881437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400" dirty="0">
                <a:latin typeface="Helvetica"/>
                <a:cs typeface="Helvetica"/>
              </a:rPr>
              <a:t>Charitable Lead Annuity Trust (CLAT)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dirty="0">
                <a:latin typeface="Helvetica"/>
                <a:cs typeface="Helvetica"/>
              </a:rPr>
              <a:t>•</a:t>
            </a:r>
            <a:r>
              <a:rPr lang="en-US" sz="2000" dirty="0">
                <a:latin typeface="Helvetica"/>
                <a:cs typeface="Helvetica"/>
              </a:rPr>
              <a:t> </a:t>
            </a:r>
            <a:r>
              <a:rPr lang="en-US" sz="2400" dirty="0">
                <a:latin typeface="Helvetica"/>
                <a:cs typeface="Helvetica"/>
              </a:rPr>
              <a:t>Donor cannot add to it	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dirty="0">
                <a:latin typeface="Helvetica"/>
                <a:cs typeface="Helvetica"/>
              </a:rPr>
              <a:t>• Fixed rate (percentage) for income to nonprofit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dirty="0">
                <a:latin typeface="Helvetica"/>
                <a:cs typeface="Helvetica"/>
              </a:rPr>
              <a:t>• </a:t>
            </a:r>
            <a:r>
              <a:rPr lang="en-US" sz="2400" u="sng" dirty="0">
                <a:latin typeface="Helvetica"/>
                <a:cs typeface="Helvetica"/>
              </a:rPr>
              <a:t>Fixed</a:t>
            </a:r>
            <a:r>
              <a:rPr lang="en-US" sz="2400" dirty="0">
                <a:latin typeface="Helvetica"/>
                <a:cs typeface="Helvetica"/>
              </a:rPr>
              <a:t> dollar amount of income each year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000" dirty="0">
              <a:latin typeface="Chalkboard" charset="0"/>
              <a:cs typeface="+mn-cs"/>
            </a:endParaRP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64100" y="2214563"/>
            <a:ext cx="3903663" cy="4262437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400" dirty="0">
                <a:latin typeface="Helvetica"/>
                <a:cs typeface="Helvetica"/>
              </a:rPr>
              <a:t>Charitable Lead </a:t>
            </a:r>
            <a:r>
              <a:rPr lang="en-US" sz="2400" dirty="0" err="1">
                <a:latin typeface="Helvetica"/>
                <a:cs typeface="Helvetica"/>
              </a:rPr>
              <a:t>Unitrust</a:t>
            </a:r>
            <a:r>
              <a:rPr lang="en-US" sz="2400" dirty="0">
                <a:latin typeface="Helvetica"/>
                <a:cs typeface="Helvetica"/>
              </a:rPr>
              <a:t> (CLUT)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dirty="0">
                <a:latin typeface="Helvetica"/>
                <a:cs typeface="Helvetica"/>
              </a:rPr>
              <a:t>• Donor can add freely 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dirty="0">
                <a:latin typeface="Helvetica"/>
                <a:cs typeface="Helvetica"/>
              </a:rPr>
              <a:t>• Fixed rate (percentage)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sz="2400" dirty="0">
                <a:latin typeface="Helvetica"/>
                <a:cs typeface="Helvetica"/>
              </a:rPr>
              <a:t>for income to nonprofit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dirty="0">
                <a:latin typeface="Helvetica"/>
                <a:cs typeface="Helvetica"/>
              </a:rPr>
              <a:t>• </a:t>
            </a:r>
            <a:r>
              <a:rPr lang="en-US" sz="2400" u="sng" dirty="0">
                <a:latin typeface="Helvetica"/>
                <a:cs typeface="Helvetica"/>
              </a:rPr>
              <a:t>Variable</a:t>
            </a:r>
            <a:r>
              <a:rPr lang="en-US" sz="2400" dirty="0">
                <a:latin typeface="Helvetica"/>
                <a:cs typeface="Helvetica"/>
              </a:rPr>
              <a:t> dollar amount of income each year due to annual revaluation</a:t>
            </a:r>
          </a:p>
        </p:txBody>
      </p:sp>
    </p:spTree>
    <p:extLst>
      <p:ext uri="{BB962C8B-B14F-4D97-AF65-F5344CB8AC3E}">
        <p14:creationId xmlns:p14="http://schemas.microsoft.com/office/powerpoint/2010/main" val="4001741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 charset="0"/>
                <a:cs typeface="+mj-cs"/>
              </a:rPr>
              <a:t>Esteemed Members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66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Helvetica"/>
                <a:cs typeface="+mj-cs"/>
              </a:rPr>
              <a:t>Where We’re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Helvetica"/>
                <a:cs typeface="Helvetica"/>
              </a:rPr>
              <a:t>• Living trusts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Helvetica"/>
                <a:cs typeface="Helvetica"/>
              </a:rPr>
              <a:t>• Charitable IRA Rollover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Helvetica"/>
                <a:cs typeface="Helvetica"/>
              </a:rPr>
              <a:t>• Life insurance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Helvetica"/>
                <a:cs typeface="Helvetica"/>
              </a:rPr>
              <a:t>• Beneficiary designations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Helvetica"/>
                <a:cs typeface="Helvetica"/>
              </a:rPr>
              <a:t>• Retained Life Estate (real estate)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Helvetica"/>
                <a:cs typeface="Helvetica"/>
              </a:rPr>
              <a:t>• Life income model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Helvetica"/>
                <a:cs typeface="Helvetica"/>
              </a:rPr>
              <a:t>• Charitable Gift Annuities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Helvetica"/>
                <a:cs typeface="Helvetica"/>
              </a:rPr>
              <a:t>• Charitable Remainder Trusts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Helvetica"/>
                <a:cs typeface="Helvetica"/>
              </a:rPr>
              <a:t>- Charitable Remainder Annuity Trust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Helvetica"/>
                <a:cs typeface="Helvetica"/>
              </a:rPr>
              <a:t>- Charitable Remainder Unitrust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Helvetica"/>
                <a:cs typeface="Helvetica"/>
              </a:rPr>
              <a:t>• Irrevocable bequests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Helvetica"/>
                <a:cs typeface="Helvetica"/>
              </a:rPr>
              <a:t>• Retained life estate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Helvetica"/>
                <a:cs typeface="Helvetica"/>
              </a:rPr>
              <a:t>• Charitable Lead Trusts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Helvetica"/>
                <a:cs typeface="Helvetica"/>
              </a:rPr>
              <a:t>- Charitable Lead Annuity Trust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Helvetica"/>
                <a:cs typeface="Helvetica"/>
              </a:rPr>
              <a:t>- Charitable Lead Unitrust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6073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</a:rPr>
              <a:t>Mandatory Takeaway </a:t>
            </a:r>
            <a:endParaRPr lang="en-US" dirty="0">
              <a:cs typeface="+mj-cs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610600" cy="4495800"/>
          </a:xfrm>
        </p:spPr>
        <p:txBody>
          <a:bodyPr/>
          <a:lstStyle/>
          <a:p>
            <a:pPr lvl="1" eaLnBrk="1" hangingPunct="1">
              <a:buFont typeface="Wingdings" charset="0"/>
              <a:buNone/>
              <a:defRPr/>
            </a:pPr>
            <a:endParaRPr lang="en-US" sz="2400" dirty="0">
              <a:latin typeface="Helvetica"/>
            </a:endParaRP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Helvetica"/>
              </a:rPr>
              <a:t>  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Helvetica"/>
              </a:rPr>
              <a:t>You can have a very successful Planned Giving program ONLY PROMOTING BEQUESTS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2400" dirty="0">
                <a:latin typeface="Helvetica"/>
              </a:rPr>
              <a:t>			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2000" dirty="0">
                <a:latin typeface="Helvetica"/>
              </a:rPr>
              <a:t>	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FC5B3-079D-E048-A007-BF0C3022DC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Helvetica"/>
                <a:cs typeface="+mj-cs"/>
              </a:rPr>
              <a:t>Living Trusts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958138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• Revocable: no tax deduction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• a/k/a Revocable Trust, Revocable Living Trust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• </a:t>
            </a:r>
            <a:r>
              <a:rPr lang="en-US" sz="1600" dirty="0" err="1">
                <a:latin typeface="Helvetica"/>
                <a:cs typeface="Helvetica"/>
              </a:rPr>
              <a:t>Noncharitable</a:t>
            </a:r>
            <a:r>
              <a:rPr lang="en-US" sz="1600" dirty="0">
                <a:latin typeface="Helvetica"/>
                <a:cs typeface="Helvetica"/>
              </a:rPr>
              <a:t> trust, but . . 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• Why folks create them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• Quicker distribution to you than wills: No probate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• Your donors who have these are telling you; check your checks: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Jane Smith Trust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Jane Smith Rev Trust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Jane Smith Rev </a:t>
            </a:r>
            <a:r>
              <a:rPr lang="en-US" sz="1600" dirty="0" err="1">
                <a:latin typeface="Helvetica"/>
                <a:cs typeface="Helvetica"/>
              </a:rPr>
              <a:t>Liv</a:t>
            </a:r>
            <a:r>
              <a:rPr lang="en-US" sz="1600" dirty="0">
                <a:latin typeface="Helvetica"/>
                <a:cs typeface="Helvetica"/>
              </a:rPr>
              <a:t> Trust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Jane Smith, as Trustee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Jane Smith, TTEE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Jane Smith, TEE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  <a:cs typeface="Helvetica"/>
              </a:rPr>
              <a:t>Anything + “</a:t>
            </a:r>
            <a:r>
              <a:rPr lang="en-US" sz="1600" dirty="0" err="1">
                <a:latin typeface="Helvetica"/>
                <a:cs typeface="Helvetica"/>
              </a:rPr>
              <a:t>dtd</a:t>
            </a:r>
            <a:r>
              <a:rPr lang="en-US" sz="1600" dirty="0">
                <a:latin typeface="Helvetica"/>
                <a:cs typeface="Helvetica"/>
              </a:rPr>
              <a:t> 6/8/22” or “u/t/d 6/8/22” (under trust dated) or “u/d/t 6/8/22” (under date of trust)</a:t>
            </a: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152853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Helvetica"/>
                <a:cs typeface="+mj-cs"/>
              </a:rPr>
              <a:t>Charitable IRA Rollover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Actually, it’s a Qualified Charitable Distribution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Age 70½ or over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Gift of cash today to your org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Required Minimum Distribution (RMD) at 72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This counts against RMD, helping many folks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No federal income tax on amount of distribution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	- also, no federal charitable income tax deduction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Must come directly from IRA administrator to you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Nothing in exchange, like meals or tickets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Traditional IRA only; not Roth, SEP, SIMPLE, etc.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2043429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latin typeface="Helvetica"/>
                <a:cs typeface="+mj-cs"/>
              </a:rPr>
              <a:t>Life Insurance-Beneficiary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Alongside family, there’s a gift for your nonprofit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Whole life, much preferred over term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Overcome objection: “I have too many charities to help”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Simple change of beneficiary form, from company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0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661563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latin typeface="Helvetica"/>
                <a:cs typeface="+mj-cs"/>
              </a:rPr>
              <a:t>Life Insurance-Ownership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Your nonprofit now owns the policy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Donor pledges to make premium payments, if any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Best way: Gifts to you, you make payments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Terrific stewardship opportunities, with each payment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Needs coordination with CFO/Treasurer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Org benefit: Owns an increasing net asset each year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Risk: Donor stops making gifts to cover payments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0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1243434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latin typeface="Helvetica"/>
                <a:cs typeface="+mj-cs"/>
              </a:rPr>
              <a:t>Beneficiary Designations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Any financial asset with death beneficiary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Often called Payable on Death (POD), or Transfer on Death (TOD) clauses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Life insurance, as above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Retirement plans: any IRA; 401(k); 403(b) (TIAA account)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Commercial annuities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Brokerage accounts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>
                <a:latin typeface="Helvetica"/>
                <a:cs typeface="Helvetica"/>
              </a:rPr>
              <a:t>• Checking </a:t>
            </a:r>
            <a:r>
              <a:rPr lang="en-US" sz="2000" dirty="0">
                <a:latin typeface="Helvetica"/>
                <a:cs typeface="Helvetica"/>
              </a:rPr>
              <a:t>&amp; savings accounts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1639144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C2BF7-8F86-4049-9680-C6AEE3DDE4B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293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>
                <a:latin typeface="Helvetica"/>
                <a:cs typeface="Helvetica"/>
              </a:rPr>
              <a:t>Retained Life Estate</a:t>
            </a:r>
            <a:r>
              <a:rPr lang="en-US" dirty="0">
                <a:latin typeface="Chalkboard" charset="0"/>
                <a:cs typeface="+mj-cs"/>
              </a:rPr>
              <a:t> </a:t>
            </a:r>
            <a:br>
              <a:rPr lang="en-US" dirty="0">
                <a:latin typeface="Chalkboard" charset="0"/>
                <a:cs typeface="+mj-cs"/>
              </a:rPr>
            </a:br>
            <a:endParaRPr lang="en-US" dirty="0">
              <a:latin typeface="Chalkboard" charset="0"/>
              <a:cs typeface="+mj-cs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3375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Any real estate, not only primary residence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Building or no building, doesn’t matter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Transfer </a:t>
            </a:r>
            <a:r>
              <a:rPr lang="en-US" sz="2000" u="sng" dirty="0">
                <a:latin typeface="Helvetica"/>
                <a:cs typeface="Helvetica"/>
              </a:rPr>
              <a:t>by deed</a:t>
            </a:r>
            <a:r>
              <a:rPr lang="en-US" sz="2000" dirty="0">
                <a:latin typeface="Helvetica"/>
                <a:cs typeface="Helvetica"/>
              </a:rPr>
              <a:t> to your nonprofit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Separating life &amp; remainder interests in real estate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Donor keeps “life interest”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You get “remainder interest” at donor’s death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Donor pays taxes, insurances, upkeep, repairs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• Also called “Life Estate”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latin typeface="Chalkboard" charset="0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latin typeface="Chalkboard" charset="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7062</TotalTime>
  <Words>1177</Words>
  <Application>Microsoft Macintosh PowerPoint</Application>
  <PresentationFormat>On-screen Show (4:3)</PresentationFormat>
  <Paragraphs>216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Chalkboard</vt:lpstr>
      <vt:lpstr>Helvetica</vt:lpstr>
      <vt:lpstr>Times New Roman</vt:lpstr>
      <vt:lpstr>Wingdings</vt:lpstr>
      <vt:lpstr>Straight Edge</vt:lpstr>
      <vt:lpstr>Esteemed Members Only:  Beyond Bequests I</vt:lpstr>
      <vt:lpstr>Where We’re Headed</vt:lpstr>
      <vt:lpstr>Mandatory Takeaway </vt:lpstr>
      <vt:lpstr>Living Trusts</vt:lpstr>
      <vt:lpstr>Charitable IRA Rollover</vt:lpstr>
      <vt:lpstr>Life Insurance-Beneficiary</vt:lpstr>
      <vt:lpstr>Life Insurance-Ownership</vt:lpstr>
      <vt:lpstr>Beneficiary Designations</vt:lpstr>
      <vt:lpstr>Retained Life Estate  </vt:lpstr>
      <vt:lpstr>Life Income Model</vt:lpstr>
      <vt:lpstr>Charitable Gift Annuity</vt:lpstr>
      <vt:lpstr>Charitable Remainder Annuity Trust (CRAT)</vt:lpstr>
      <vt:lpstr>Charitable Remainder Unitrust (CRUT)</vt:lpstr>
      <vt:lpstr>Irrevocable Bequests</vt:lpstr>
      <vt:lpstr>Charitable Lead Trusts  </vt:lpstr>
      <vt:lpstr>Charitable Lead Trust Model</vt:lpstr>
      <vt:lpstr>Charitable Lead Trusts Fixed or Variable Income To Your Nonprofit</vt:lpstr>
      <vt:lpstr>Esteemed Members</vt:lpstr>
    </vt:vector>
  </TitlesOfParts>
  <Company>American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Tony M.</cp:lastModifiedBy>
  <cp:revision>834</cp:revision>
  <cp:lastPrinted>2005-04-20T01:40:54Z</cp:lastPrinted>
  <dcterms:created xsi:type="dcterms:W3CDTF">2004-07-21T20:50:49Z</dcterms:created>
  <dcterms:modified xsi:type="dcterms:W3CDTF">2023-05-17T17:16:27Z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