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4" r:id="rId3"/>
    <p:sldId id="394" r:id="rId4"/>
    <p:sldId id="391" r:id="rId5"/>
    <p:sldId id="355" r:id="rId6"/>
    <p:sldId id="393" r:id="rId7"/>
    <p:sldId id="395" r:id="rId8"/>
    <p:sldId id="39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7907" autoAdjust="0"/>
  </p:normalViewPr>
  <p:slideViewPr>
    <p:cSldViewPr>
      <p:cViewPr varScale="1">
        <p:scale>
          <a:sx n="128" d="100"/>
          <a:sy n="128" d="100"/>
        </p:scale>
        <p:origin x="16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556AC5-D8A6-2D4E-BD66-AC6E583ABF9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556AC5-D8A6-2D4E-BD66-AC6E583ABF9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556AC5-D8A6-2D4E-BD66-AC6E583ABF9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1600" dirty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BDDA95-A994-BA46-BCE7-5181A42B68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72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BDDA95-A994-BA46-BCE7-5181A42B68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72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BDDA95-A994-BA46-BCE7-5181A42B68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72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BDDA95-A994-BA46-BCE7-5181A42B68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7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latin typeface="Helvetica"/>
                <a:cs typeface="+mj-cs"/>
              </a:rPr>
              <a:t>Planned Giving</a:t>
            </a:r>
            <a:br>
              <a:rPr lang="en-US" sz="4800" dirty="0">
                <a:latin typeface="Helvetica"/>
                <a:cs typeface="+mj-cs"/>
              </a:rPr>
            </a:br>
            <a:r>
              <a:rPr lang="en-US" sz="4800" dirty="0">
                <a:latin typeface="Helvetica"/>
                <a:cs typeface="+mj-cs"/>
              </a:rPr>
              <a:t>at &lt;your org&gt;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4800" dirty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4800" dirty="0">
                <a:latin typeface="Helvetica"/>
                <a:cs typeface="+mn-cs"/>
              </a:rPr>
              <a:t>Board Briefing</a:t>
            </a: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&lt;your name&gt;</a:t>
            </a: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&lt;date&gt;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Where We’re Headed</a:t>
            </a:r>
            <a:endParaRPr lang="en-US" dirty="0">
              <a:cs typeface="+mj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  <a:defRPr/>
            </a:pPr>
            <a:endParaRPr lang="en-US" sz="2000" dirty="0">
              <a:latin typeface="Helvetica"/>
              <a:cs typeface="+mn-cs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dirty="0">
                <a:latin typeface="Helvetica"/>
              </a:rPr>
              <a:t>What Planned Giving is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dirty="0">
                <a:latin typeface="Helvetica"/>
              </a:rPr>
              <a:t>Why Planned Giving will help us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dirty="0">
                <a:latin typeface="Helvetica"/>
              </a:rPr>
              <a:t>What’s our plan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dirty="0">
                <a:latin typeface="Helvetica"/>
              </a:rPr>
              <a:t>What we’ve achieved so far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dirty="0">
                <a:latin typeface="Helvetica"/>
              </a:rPr>
              <a:t>What’s coming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dirty="0">
                <a:latin typeface="Helvetica"/>
              </a:rPr>
              <a:t>We need your help</a:t>
            </a:r>
            <a:endParaRPr lang="en-US" sz="2000" dirty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What Planned Giving Is</a:t>
            </a:r>
            <a:endParaRPr lang="en-US" dirty="0">
              <a:cs typeface="+mj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  <a:defRPr/>
            </a:pPr>
            <a:endParaRPr lang="en-US" sz="2000" dirty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>
                <a:latin typeface="Helvetica"/>
                <a:cs typeface="+mn-cs"/>
              </a:rPr>
              <a:t>A method of charitable giving that includes the donor</a:t>
            </a:r>
            <a:r>
              <a:rPr lang="en-US" sz="2000" dirty="0">
                <a:latin typeface="Arial"/>
                <a:cs typeface="+mn-cs"/>
              </a:rPr>
              <a:t>’</a:t>
            </a:r>
            <a:r>
              <a:rPr lang="en-US" sz="2000" dirty="0">
                <a:latin typeface="Helvetica"/>
                <a:cs typeface="+mn-cs"/>
              </a:rPr>
              <a:t>s consideration of their retirement plan and family estate plan, and 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000" dirty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>
                <a:latin typeface="Helvetica"/>
                <a:cs typeface="+mn-cs"/>
              </a:rPr>
              <a:t>Means cash to &lt;your org&gt; at the donor</a:t>
            </a:r>
            <a:r>
              <a:rPr lang="en-US" sz="2000" dirty="0">
                <a:latin typeface="Arial"/>
                <a:cs typeface="+mn-cs"/>
              </a:rPr>
              <a:t>’</a:t>
            </a:r>
            <a:r>
              <a:rPr lang="en-US" sz="2000" dirty="0">
                <a:latin typeface="Helvetica"/>
                <a:cs typeface="+mn-cs"/>
              </a:rPr>
              <a:t>s death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000" dirty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>
                <a:latin typeface="Helvetica"/>
                <a:cs typeface="+mn-cs"/>
              </a:rPr>
              <a:t>Long-term gifts to us</a:t>
            </a:r>
            <a:endParaRPr lang="en-US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467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Why Planned Giving </a:t>
            </a:r>
            <a:br>
              <a:rPr lang="en-US" dirty="0">
                <a:latin typeface="Helvetica"/>
                <a:cs typeface="+mj-cs"/>
              </a:rPr>
            </a:br>
            <a:r>
              <a:rPr lang="en-US" dirty="0">
                <a:latin typeface="Helvetica"/>
                <a:cs typeface="+mj-cs"/>
              </a:rPr>
              <a:t>Will Help Us</a:t>
            </a:r>
            <a:endParaRPr lang="en-US" dirty="0">
              <a:cs typeface="+mj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  <a:defRPr/>
            </a:pPr>
            <a:endParaRPr lang="en-US" sz="2000" dirty="0">
              <a:latin typeface="Helvetica"/>
              <a:cs typeface="+mn-cs"/>
            </a:endParaRPr>
          </a:p>
          <a:p>
            <a:pPr eaLnBrk="1" hangingPunct="1">
              <a:buFont typeface="Wingdings" charset="2"/>
              <a:buChar char="v"/>
              <a:defRPr/>
            </a:pPr>
            <a:r>
              <a:rPr lang="en-US" sz="2000" dirty="0">
                <a:latin typeface="Helvetica"/>
                <a:cs typeface="+mn-cs"/>
              </a:rPr>
              <a:t>Valuable gifts</a:t>
            </a:r>
          </a:p>
          <a:p>
            <a:pPr eaLnBrk="1" hangingPunct="1">
              <a:buFont typeface="Wingdings" charset="2"/>
              <a:buChar char="v"/>
              <a:defRPr/>
            </a:pPr>
            <a:r>
              <a:rPr lang="en-US" sz="2000" dirty="0">
                <a:latin typeface="Helvetica"/>
              </a:rPr>
              <a:t>Deep donor relationships</a:t>
            </a:r>
          </a:p>
          <a:p>
            <a:pPr eaLnBrk="1" hangingPunct="1">
              <a:buFont typeface="Wingdings" charset="2"/>
              <a:buChar char="v"/>
              <a:defRPr/>
            </a:pPr>
            <a:r>
              <a:rPr lang="en-US" sz="2000" dirty="0">
                <a:latin typeface="Helvetica"/>
              </a:rPr>
              <a:t>Immediate gifts from Bequest Challenge (if you have one)</a:t>
            </a:r>
          </a:p>
          <a:p>
            <a:pPr eaLnBrk="1" hangingPunct="1">
              <a:buFont typeface="Wingdings" charset="2"/>
              <a:buChar char="v"/>
              <a:defRPr/>
            </a:pPr>
            <a:r>
              <a:rPr lang="en-US" sz="2000" dirty="0">
                <a:latin typeface="Helvetica"/>
                <a:cs typeface="+mn-cs"/>
              </a:rPr>
              <a:t>Endowment growth</a:t>
            </a:r>
          </a:p>
          <a:p>
            <a:pPr eaLnBrk="1" hangingPunct="1">
              <a:buFont typeface="Wingdings" charset="2"/>
              <a:buChar char="v"/>
              <a:defRPr/>
            </a:pPr>
            <a:r>
              <a:rPr lang="en-US" sz="2000" dirty="0">
                <a:latin typeface="Helvetica"/>
                <a:cs typeface="+mn-cs"/>
              </a:rPr>
              <a:t>Sustainability</a:t>
            </a:r>
          </a:p>
          <a:p>
            <a:pPr marL="0" indent="0" eaLnBrk="1" hangingPunct="1">
              <a:buNone/>
              <a:defRPr/>
            </a:pPr>
            <a:endParaRPr lang="en-US" sz="2000" dirty="0">
              <a:latin typeface="Helvetic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95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Helvetica" charset="0"/>
              </a:rPr>
              <a:t>What’s Our Plan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58138" cy="3881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Build &amp; grow our Planned Giving program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Learned in Planned Giving Accelerator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Focus on gifts by will (charitable bequests)</a:t>
            </a:r>
            <a:endParaRPr lang="en-US" sz="8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Identify Top Prospects &amp; solicit</a:t>
            </a:r>
            <a:endParaRPr lang="en-US" sz="12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Identify Tier II Prospects &amp; solicit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Improve marketing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Create recognition society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Deliver this briefing</a:t>
            </a:r>
            <a:endParaRPr lang="en-US" sz="800" dirty="0">
              <a:latin typeface="Helvetica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2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Helvetica" charset="0"/>
              </a:rPr>
              <a:t>What We’ve Achieved So Far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58138" cy="3881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Identified &amp; solicited XX Top Prospects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Closed X Top Prospect gift commitments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Identified &amp; solicited XXX Tier II Prospects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Closed XX Tier II gift commitments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Improved our Planned Giving web page/s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Implemented activity tracking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Overall, more strategic &amp; focused</a:t>
            </a:r>
            <a:endParaRPr lang="en-US" sz="1400" dirty="0">
              <a:latin typeface="Helvetica" charset="0"/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Char char="v"/>
              <a:defRPr/>
            </a:pPr>
            <a:endParaRPr lang="en-US" sz="800" dirty="0">
              <a:latin typeface="Helvetica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2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448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Helvetica" charset="0"/>
              </a:rPr>
              <a:t>What’s Coming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58138" cy="3881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Consistent, focused-message, multi-channel marketing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Recognition society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Continuing Top Prospect cultivation &amp; solicitation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Continuing Tier II cultivation &amp; solicitation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000" dirty="0">
                <a:latin typeface="Helvetica" charset="0"/>
              </a:rPr>
              <a:t>Follow-up board briefing</a:t>
            </a:r>
            <a:endParaRPr lang="en-US" sz="800" dirty="0">
              <a:latin typeface="Helvetica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2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40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Helvetica" charset="0"/>
              </a:rPr>
              <a:t>We Need Your Help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58138" cy="3881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Helvetica" charset="0"/>
              </a:rPr>
              <a:t>Please consider including us in your will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Helvetica" charset="0"/>
              </a:rPr>
              <a:t>OR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Helvetica" charset="0"/>
              </a:rPr>
              <a:t>We need you to include us in your will for 100</a:t>
            </a:r>
            <a:r>
              <a:rPr lang="en-US" sz="2400">
                <a:latin typeface="Helvetica" charset="0"/>
              </a:rPr>
              <a:t>% participation</a:t>
            </a:r>
            <a:endParaRPr lang="en-US" sz="24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61972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5239</TotalTime>
  <Words>257</Words>
  <Application>Microsoft Macintosh PowerPoint</Application>
  <PresentationFormat>On-screen Show (4:3)</PresentationFormat>
  <Paragraphs>69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Chalkboard</vt:lpstr>
      <vt:lpstr>Helvetica</vt:lpstr>
      <vt:lpstr>Times New Roman</vt:lpstr>
      <vt:lpstr>Wingdings</vt:lpstr>
      <vt:lpstr>Straight Edge</vt:lpstr>
      <vt:lpstr>Planned Giving at &lt;your org&gt;</vt:lpstr>
      <vt:lpstr>Where We’re Headed</vt:lpstr>
      <vt:lpstr>What Planned Giving Is</vt:lpstr>
      <vt:lpstr>Why Planned Giving  Will Help Us</vt:lpstr>
      <vt:lpstr>What’s Our Plan</vt:lpstr>
      <vt:lpstr>What We’ve Achieved So Far</vt:lpstr>
      <vt:lpstr>What’s Coming</vt:lpstr>
      <vt:lpstr>We Need Your Help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Tony M.</cp:lastModifiedBy>
  <cp:revision>595</cp:revision>
  <cp:lastPrinted>2019-09-23T04:48:22Z</cp:lastPrinted>
  <dcterms:created xsi:type="dcterms:W3CDTF">2004-07-21T20:50:49Z</dcterms:created>
  <dcterms:modified xsi:type="dcterms:W3CDTF">2023-04-26T02:51:02Z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