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72" r:id="rId2"/>
    <p:sldId id="296" r:id="rId3"/>
    <p:sldId id="379" r:id="rId4"/>
    <p:sldId id="378" r:id="rId5"/>
    <p:sldId id="381" r:id="rId6"/>
    <p:sldId id="380" r:id="rId7"/>
    <p:sldId id="382" r:id="rId8"/>
    <p:sldId id="383" r:id="rId9"/>
    <p:sldId id="384" r:id="rId10"/>
    <p:sldId id="385" r:id="rId11"/>
    <p:sldId id="386" r:id="rId12"/>
    <p:sldId id="35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96" autoAdjust="0"/>
    <p:restoredTop sz="94607" autoAdjust="0"/>
  </p:normalViewPr>
  <p:slideViewPr>
    <p:cSldViewPr>
      <p:cViewPr varScale="1">
        <p:scale>
          <a:sx n="208" d="100"/>
          <a:sy n="208" d="100"/>
        </p:scale>
        <p:origin x="25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latin typeface="Helvetica"/>
                <a:cs typeface="+mj-cs"/>
              </a:rPr>
              <a:t>Esteemed Members Only: </a:t>
            </a:r>
            <a:br>
              <a:rPr lang="en-US" sz="3200" dirty="0">
                <a:latin typeface="Helvetica"/>
                <a:cs typeface="+mj-cs"/>
              </a:rPr>
            </a:br>
            <a:r>
              <a:rPr lang="en-US" sz="3200" dirty="0">
                <a:latin typeface="Helvetica"/>
                <a:cs typeface="+mj-cs"/>
              </a:rPr>
              <a:t>Your Board Presentation &amp; </a:t>
            </a:r>
            <a:br>
              <a:rPr lang="en-US" sz="3200" dirty="0">
                <a:latin typeface="Helvetica"/>
                <a:cs typeface="+mj-cs"/>
              </a:rPr>
            </a:br>
            <a:r>
              <a:rPr lang="en-US" sz="3200" dirty="0">
                <a:latin typeface="Helvetica"/>
                <a:cs typeface="+mj-cs"/>
              </a:rPr>
              <a:t>Multichannel Marketing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 dirty="0">
                <a:latin typeface="Helvetica"/>
                <a:cs typeface="+mn-cs"/>
              </a:rPr>
              <a:t>April 26, 2023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>
                <a:latin typeface="Helvetica"/>
                <a:cs typeface="+mj-cs"/>
              </a:rPr>
              <a:t>Sample </a:t>
            </a:r>
            <a:r>
              <a:rPr lang="en-US" sz="3800" dirty="0" err="1">
                <a:latin typeface="Helvetica"/>
                <a:cs typeface="+mj-cs"/>
              </a:rPr>
              <a:t>Buckslip</a:t>
            </a:r>
            <a:endParaRPr lang="en-US" sz="3800" dirty="0">
              <a:latin typeface="Helvetica"/>
              <a:cs typeface="+mj-cs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62400"/>
          </a:xfrm>
        </p:spPr>
        <p:txBody>
          <a:bodyPr/>
          <a:lstStyle/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	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9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584030"/>
              </p:ext>
            </p:extLst>
          </p:nvPr>
        </p:nvGraphicFramePr>
        <p:xfrm>
          <a:off x="1447799" y="2590800"/>
          <a:ext cx="7178551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489700" imgH="2273300" progId="Word.Document.8">
                  <p:embed/>
                </p:oleObj>
              </mc:Choice>
              <mc:Fallback>
                <p:oleObj name="Document" r:id="rId2" imgW="6489700" imgH="22733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47799" y="2590800"/>
                        <a:ext cx="7178551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2134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>
                <a:latin typeface="Helvetica"/>
                <a:cs typeface="+mj-cs"/>
              </a:rPr>
              <a:t>Sample Article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62400"/>
          </a:xfrm>
        </p:spPr>
        <p:txBody>
          <a:bodyPr/>
          <a:lstStyle/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	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9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567507"/>
              </p:ext>
            </p:extLst>
          </p:nvPr>
        </p:nvGraphicFramePr>
        <p:xfrm>
          <a:off x="1905000" y="2057399"/>
          <a:ext cx="6324600" cy="41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489700" imgH="5080000" progId="Word.Document.8">
                  <p:embed/>
                </p:oleObj>
              </mc:Choice>
              <mc:Fallback>
                <p:oleObj name="Document" r:id="rId2" imgW="6489700" imgH="50800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05000" y="2057399"/>
                        <a:ext cx="6324600" cy="41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3669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 charset="0"/>
                <a:cs typeface="+mj-cs"/>
              </a:rPr>
              <a:t>Esteemed Members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pic>
        <p:nvPicPr>
          <p:cNvPr id="4" name="Picture 3" descr="questions-answers-concept-blue-q-260nw-51950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6150535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>
                <a:latin typeface="Helvetica"/>
                <a:cs typeface="+mj-cs"/>
              </a:rPr>
              <a:t>Where We</a:t>
            </a:r>
            <a:r>
              <a:rPr lang="en-US" sz="5400" dirty="0">
                <a:latin typeface="Arial"/>
                <a:cs typeface="+mj-cs"/>
              </a:rPr>
              <a:t>’</a:t>
            </a:r>
            <a:r>
              <a:rPr lang="en-US" sz="5400" dirty="0">
                <a:latin typeface="Helvetica"/>
                <a:cs typeface="+mj-cs"/>
              </a:rPr>
              <a:t>re Headed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+mn-cs"/>
              </a:rPr>
              <a:t>• Why talk to your board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Solicit, or merely brief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Here’s how solicitation looks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If you solicit, you need your follow-up plan</a:t>
            </a:r>
            <a:endParaRPr lang="en-US" sz="20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Your consistent messaging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 charset="0"/>
              </a:rPr>
              <a:t>• Sample Annual Report/Donor Listing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 charset="0"/>
              </a:rPr>
              <a:t>• Sample Sidebar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 charset="0"/>
              </a:rPr>
              <a:t>• Sample </a:t>
            </a:r>
            <a:r>
              <a:rPr lang="en-US" sz="2000" dirty="0" err="1">
                <a:latin typeface="Helvetica" charset="0"/>
              </a:rPr>
              <a:t>Buckslip</a:t>
            </a:r>
            <a:endParaRPr lang="en-US" sz="2000" dirty="0">
              <a:latin typeface="Helvetica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 charset="0"/>
              </a:rPr>
              <a:t>• Sample Article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 charset="0"/>
              </a:rPr>
              <a:t>• Let’s talk</a:t>
            </a:r>
            <a:endParaRPr lang="en-US" sz="20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+mj-cs"/>
              </a:rPr>
              <a:t>Why Talk To Your Board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84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/>
              </a:rPr>
              <a:t>• Set expectations accurately</a:t>
            </a:r>
          </a:p>
          <a:p>
            <a:r>
              <a:rPr lang="en-US" sz="2000" dirty="0">
                <a:latin typeface="Helvetica"/>
              </a:rPr>
              <a:t>• Acquaint them with Planned Giving</a:t>
            </a:r>
          </a:p>
          <a:p>
            <a:r>
              <a:rPr lang="en-US" sz="2000" dirty="0">
                <a:latin typeface="Helvetica"/>
              </a:rPr>
              <a:t>• Inform them of your plan</a:t>
            </a:r>
          </a:p>
          <a:p>
            <a:r>
              <a:rPr lang="en-US" sz="2000" dirty="0">
                <a:latin typeface="Helvetica"/>
              </a:rPr>
              <a:t>• Fill them in on your progress</a:t>
            </a:r>
          </a:p>
          <a:p>
            <a:r>
              <a:rPr lang="en-US" sz="2000" dirty="0">
                <a:latin typeface="Helvetica"/>
              </a:rPr>
              <a:t>• Get their buy-in</a:t>
            </a:r>
          </a:p>
          <a:p>
            <a:r>
              <a:rPr lang="en-US" sz="2000" dirty="0">
                <a:latin typeface="Helvetica"/>
              </a:rPr>
              <a:t>• See Resource page in Members site for sample PowerPoint</a:t>
            </a:r>
          </a:p>
          <a:p>
            <a:r>
              <a:rPr lang="en-US" sz="2000" dirty="0">
                <a:latin typeface="Helvetica"/>
              </a:rPr>
              <a:t>• To solicit? . . 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4279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>
                <a:latin typeface="Helvetica"/>
                <a:cs typeface="+mj-cs"/>
              </a:rPr>
              <a:t>Solicit, Or Merely Brief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62400"/>
          </a:xfrm>
        </p:spPr>
        <p:txBody>
          <a:bodyPr/>
          <a:lstStyle/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	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9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19812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/>
              </a:rPr>
              <a:t>Solicit en masse if</a:t>
            </a:r>
          </a:p>
          <a:p>
            <a:r>
              <a:rPr lang="en-US" sz="2000" dirty="0">
                <a:latin typeface="Helvetica"/>
              </a:rPr>
              <a:t>• You think you’ll have some successes</a:t>
            </a:r>
          </a:p>
          <a:p>
            <a:r>
              <a:rPr lang="en-US" sz="2000" dirty="0">
                <a:latin typeface="Helvetica"/>
              </a:rPr>
              <a:t>• You want the gold standard: 100% participation</a:t>
            </a:r>
          </a:p>
          <a:p>
            <a:r>
              <a:rPr lang="en-US" sz="2000" dirty="0">
                <a:latin typeface="Helvetica"/>
              </a:rPr>
              <a:t>• Your board chair is on board &amp; will endorse follow-up</a:t>
            </a:r>
          </a:p>
          <a:p>
            <a:r>
              <a:rPr lang="en-US" sz="2000" dirty="0">
                <a:latin typeface="Helvetica"/>
              </a:rPr>
              <a:t>• You’re willing to do or manage the critical follow-up</a:t>
            </a:r>
          </a:p>
          <a:p>
            <a:endParaRPr lang="en-US" sz="2000" dirty="0">
              <a:latin typeface="Helvetica"/>
            </a:endParaRPr>
          </a:p>
          <a:p>
            <a:r>
              <a:rPr lang="en-US" sz="2000" dirty="0">
                <a:latin typeface="Helvetica"/>
              </a:rPr>
              <a:t>If you solicit, a board member testimonial is powerful</a:t>
            </a:r>
          </a:p>
          <a:p>
            <a:endParaRPr lang="en-US" sz="2000" dirty="0">
              <a:latin typeface="Helvetica"/>
            </a:endParaRPr>
          </a:p>
          <a:p>
            <a:r>
              <a:rPr lang="en-US" sz="2000" dirty="0">
                <a:latin typeface="Helvetica"/>
              </a:rPr>
              <a:t>Brief only, if none of these apply</a:t>
            </a:r>
          </a:p>
        </p:txBody>
      </p:sp>
    </p:spTree>
    <p:extLst>
      <p:ext uri="{BB962C8B-B14F-4D97-AF65-F5344CB8AC3E}">
        <p14:creationId xmlns:p14="http://schemas.microsoft.com/office/powerpoint/2010/main" val="115459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>
                <a:latin typeface="Helvetica"/>
                <a:cs typeface="+mj-cs"/>
              </a:rPr>
              <a:t>Here’s How Solicitation Looks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62400"/>
          </a:xfrm>
        </p:spPr>
        <p:txBody>
          <a:bodyPr/>
          <a:lstStyle/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	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9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981200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/>
              </a:rPr>
              <a:t>As end to your briefing</a:t>
            </a:r>
          </a:p>
          <a:p>
            <a:r>
              <a:rPr lang="en-US" sz="2000" dirty="0">
                <a:latin typeface="Helvetica"/>
              </a:rPr>
              <a:t>1. We need your help, please consider including us in your will, or</a:t>
            </a:r>
          </a:p>
          <a:p>
            <a:r>
              <a:rPr lang="en-US" sz="2000" dirty="0">
                <a:latin typeface="Helvetica"/>
              </a:rPr>
              <a:t>1. We need you to include us in your will (for 100% participation)</a:t>
            </a:r>
          </a:p>
          <a:p>
            <a:r>
              <a:rPr lang="en-US" sz="2000" dirty="0">
                <a:latin typeface="Helvetica"/>
              </a:rPr>
              <a:t>2. We’ll be following up with each of you individually</a:t>
            </a:r>
          </a:p>
          <a:p>
            <a:r>
              <a:rPr lang="en-US" sz="2000" dirty="0">
                <a:latin typeface="Helvetica"/>
              </a:rPr>
              <a:t>3. Testimonial from board member PG donor (if you have)</a:t>
            </a:r>
          </a:p>
          <a:p>
            <a:r>
              <a:rPr lang="en-US" sz="2000" dirty="0">
                <a:latin typeface="Helvetica"/>
              </a:rPr>
              <a:t>4. Chair: “We’ll be following up; I ask each of you to take the call, meeting, etc. Our participation is critical.” </a:t>
            </a:r>
          </a:p>
        </p:txBody>
      </p:sp>
    </p:spTree>
    <p:extLst>
      <p:ext uri="{BB962C8B-B14F-4D97-AF65-F5344CB8AC3E}">
        <p14:creationId xmlns:p14="http://schemas.microsoft.com/office/powerpoint/2010/main" val="4156277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>
                <a:latin typeface="Helvetica"/>
                <a:cs typeface="+mj-cs"/>
              </a:rPr>
              <a:t>If You Solicit,</a:t>
            </a:r>
            <a:br>
              <a:rPr lang="en-US" sz="3800" dirty="0">
                <a:latin typeface="Helvetica"/>
                <a:cs typeface="+mj-cs"/>
              </a:rPr>
            </a:br>
            <a:r>
              <a:rPr lang="en-US" sz="3800" dirty="0">
                <a:latin typeface="Helvetica"/>
                <a:cs typeface="+mj-cs"/>
              </a:rPr>
              <a:t>You Need Your Follow-up Plan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62400"/>
          </a:xfrm>
        </p:spPr>
        <p:txBody>
          <a:bodyPr/>
          <a:lstStyle/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	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9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22098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/>
              </a:rPr>
              <a:t>• Who has the best relationship with each member</a:t>
            </a:r>
          </a:p>
          <a:p>
            <a:r>
              <a:rPr lang="en-US" sz="2000" dirty="0">
                <a:latin typeface="Helvetica"/>
              </a:rPr>
              <a:t>• Can you include fellow board members for peer solicitations</a:t>
            </a:r>
          </a:p>
          <a:p>
            <a:r>
              <a:rPr lang="en-US" sz="2000" dirty="0">
                <a:latin typeface="Helvetica"/>
              </a:rPr>
              <a:t>• How about including board members with gift commitments</a:t>
            </a:r>
          </a:p>
          <a:p>
            <a:r>
              <a:rPr lang="en-US" sz="2000" dirty="0">
                <a:latin typeface="Helvetica"/>
              </a:rPr>
              <a:t>• Have you got board members who can solicit peers alone</a:t>
            </a:r>
          </a:p>
          <a:p>
            <a:r>
              <a:rPr lang="en-US" sz="2000" dirty="0">
                <a:latin typeface="Helvetica"/>
              </a:rPr>
              <a:t>• Develop strategy for each board member</a:t>
            </a:r>
          </a:p>
          <a:p>
            <a:r>
              <a:rPr lang="en-US" sz="2000" dirty="0">
                <a:latin typeface="Helvetica"/>
              </a:rPr>
              <a:t>    -- call; meeting; note; letter; next meeting or event</a:t>
            </a:r>
          </a:p>
          <a:p>
            <a:r>
              <a:rPr lang="en-US" sz="2000" dirty="0">
                <a:latin typeface="Helvetica"/>
              </a:rPr>
              <a:t>• Begin 1-2 weeks after the meeting, no longer</a:t>
            </a:r>
          </a:p>
          <a:p>
            <a:r>
              <a:rPr lang="en-US" sz="2000" dirty="0">
                <a:latin typeface="Helvetica"/>
              </a:rPr>
              <a:t>• Everything from our Top Prospect meeting applies here</a:t>
            </a:r>
          </a:p>
          <a:p>
            <a:r>
              <a:rPr lang="en-US" sz="2000" dirty="0">
                <a:latin typeface="Helvetica"/>
              </a:rPr>
              <a:t>	- especially, it’s your responsibility to move convo forward</a:t>
            </a:r>
          </a:p>
        </p:txBody>
      </p:sp>
    </p:spTree>
    <p:extLst>
      <p:ext uri="{BB962C8B-B14F-4D97-AF65-F5344CB8AC3E}">
        <p14:creationId xmlns:p14="http://schemas.microsoft.com/office/powerpoint/2010/main" val="37238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+mj-cs"/>
              </a:rPr>
              <a:t>Your Consistent Messaging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84860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Helvetica"/>
              </a:rPr>
              <a:t>• Top Prospects</a:t>
            </a:r>
          </a:p>
          <a:p>
            <a:r>
              <a:rPr lang="en-US" sz="1900" dirty="0">
                <a:latin typeface="Helvetica"/>
              </a:rPr>
              <a:t>• Tier II Prospects</a:t>
            </a:r>
          </a:p>
          <a:p>
            <a:r>
              <a:rPr lang="en-US" sz="1900" dirty="0">
                <a:latin typeface="Helvetica"/>
              </a:rPr>
              <a:t>• Broader audiences</a:t>
            </a:r>
          </a:p>
          <a:p>
            <a:r>
              <a:rPr lang="en-US" sz="1900" dirty="0">
                <a:latin typeface="Helvetica"/>
              </a:rPr>
              <a:t>• All get the same message: I hope you can recite a version of it</a:t>
            </a:r>
          </a:p>
          <a:p>
            <a:r>
              <a:rPr lang="en-US" sz="1900" dirty="0">
                <a:latin typeface="Helvetica"/>
              </a:rPr>
              <a:t>	- our work in the community is essential</a:t>
            </a:r>
          </a:p>
          <a:p>
            <a:r>
              <a:rPr lang="en-US" sz="1900" dirty="0">
                <a:latin typeface="Helvetica"/>
              </a:rPr>
              <a:t>	- you know how important it is, you’ve supported it long-term</a:t>
            </a:r>
          </a:p>
          <a:p>
            <a:r>
              <a:rPr lang="en-US" sz="1900" dirty="0">
                <a:latin typeface="Helvetica"/>
              </a:rPr>
              <a:t>	- our work must continue for decades &amp; generations</a:t>
            </a:r>
          </a:p>
          <a:p>
            <a:r>
              <a:rPr lang="en-US" sz="1900" dirty="0">
                <a:latin typeface="Helvetica"/>
              </a:rPr>
              <a:t>	- what would happen to our community if our work ceased?</a:t>
            </a:r>
          </a:p>
          <a:p>
            <a:r>
              <a:rPr lang="en-US" sz="1900" dirty="0">
                <a:latin typeface="Helvetica"/>
              </a:rPr>
              <a:t>	- our sustainability is critical</a:t>
            </a:r>
          </a:p>
          <a:p>
            <a:r>
              <a:rPr lang="en-US" sz="1900" dirty="0">
                <a:latin typeface="Helvetica"/>
              </a:rPr>
              <a:t>	- it’s easy for you to include us in your will</a:t>
            </a:r>
          </a:p>
          <a:p>
            <a:r>
              <a:rPr lang="en-US" sz="1900" dirty="0">
                <a:latin typeface="Helvetica"/>
              </a:rPr>
              <a:t>• Work the message into your multichannel marketing</a:t>
            </a:r>
          </a:p>
        </p:txBody>
      </p:sp>
    </p:spTree>
    <p:extLst>
      <p:ext uri="{BB962C8B-B14F-4D97-AF65-F5344CB8AC3E}">
        <p14:creationId xmlns:p14="http://schemas.microsoft.com/office/powerpoint/2010/main" val="614279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>
                <a:latin typeface="Helvetica"/>
                <a:cs typeface="+mj-cs"/>
              </a:rPr>
              <a:t>Sample Annual Report Ad/</a:t>
            </a:r>
            <a:br>
              <a:rPr lang="en-US" sz="3800" dirty="0">
                <a:latin typeface="Helvetica"/>
                <a:cs typeface="+mj-cs"/>
              </a:rPr>
            </a:br>
            <a:r>
              <a:rPr lang="en-US" sz="3800" dirty="0">
                <a:latin typeface="Helvetica"/>
                <a:cs typeface="+mj-cs"/>
              </a:rPr>
              <a:t>Donor Listing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62400"/>
          </a:xfrm>
        </p:spPr>
        <p:txBody>
          <a:bodyPr/>
          <a:lstStyle/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	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9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95476"/>
              </p:ext>
            </p:extLst>
          </p:nvPr>
        </p:nvGraphicFramePr>
        <p:xfrm>
          <a:off x="2438400" y="2057400"/>
          <a:ext cx="5257800" cy="438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489700" imgH="6032500" progId="Word.Document.8">
                  <p:embed/>
                </p:oleObj>
              </mc:Choice>
              <mc:Fallback>
                <p:oleObj name="Document" r:id="rId2" imgW="6489700" imgH="60325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38400" y="2057400"/>
                        <a:ext cx="5257800" cy="438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4599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>
                <a:latin typeface="Helvetica"/>
                <a:cs typeface="+mj-cs"/>
              </a:rPr>
              <a:t>Sample Sidebar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62400"/>
          </a:xfrm>
        </p:spPr>
        <p:txBody>
          <a:bodyPr/>
          <a:lstStyle/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	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9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963128"/>
              </p:ext>
            </p:extLst>
          </p:nvPr>
        </p:nvGraphicFramePr>
        <p:xfrm>
          <a:off x="1327150" y="2374900"/>
          <a:ext cx="7054850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489700" imgH="2108200" progId="Word.Document.8">
                  <p:embed/>
                </p:oleObj>
              </mc:Choice>
              <mc:Fallback>
                <p:oleObj name="Document" r:id="rId2" imgW="6489700" imgH="21082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27150" y="2374900"/>
                        <a:ext cx="7054850" cy="265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6211448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6068</TotalTime>
  <Words>590</Words>
  <Application>Microsoft Macintosh PowerPoint</Application>
  <PresentationFormat>On-screen Show (4:3)</PresentationFormat>
  <Paragraphs>108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Chalkboard</vt:lpstr>
      <vt:lpstr>Helvetica</vt:lpstr>
      <vt:lpstr>Times New Roman</vt:lpstr>
      <vt:lpstr>Wingdings</vt:lpstr>
      <vt:lpstr>Straight Edge</vt:lpstr>
      <vt:lpstr>Document</vt:lpstr>
      <vt:lpstr>Esteemed Members Only:  Your Board Presentation &amp;  Multichannel Marketing</vt:lpstr>
      <vt:lpstr>Where We’re Headed</vt:lpstr>
      <vt:lpstr>Why Talk To Your Board</vt:lpstr>
      <vt:lpstr>Solicit, Or Merely Brief</vt:lpstr>
      <vt:lpstr>Here’s How Solicitation Looks</vt:lpstr>
      <vt:lpstr>If You Solicit, You Need Your Follow-up Plan</vt:lpstr>
      <vt:lpstr>Your Consistent Messaging</vt:lpstr>
      <vt:lpstr>Sample Annual Report Ad/ Donor Listing</vt:lpstr>
      <vt:lpstr>Sample Sidebar</vt:lpstr>
      <vt:lpstr>Sample Buckslip</vt:lpstr>
      <vt:lpstr>Sample Article</vt:lpstr>
      <vt:lpstr>Esteemed Members</vt:lpstr>
    </vt:vector>
  </TitlesOfParts>
  <Company>American 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Tony M.</cp:lastModifiedBy>
  <cp:revision>682</cp:revision>
  <cp:lastPrinted>2005-04-20T01:40:54Z</cp:lastPrinted>
  <dcterms:created xsi:type="dcterms:W3CDTF">2004-07-21T20:50:49Z</dcterms:created>
  <dcterms:modified xsi:type="dcterms:W3CDTF">2023-04-27T00:07:13Z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