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72" r:id="rId2"/>
    <p:sldId id="296" r:id="rId3"/>
    <p:sldId id="379" r:id="rId4"/>
    <p:sldId id="380" r:id="rId5"/>
    <p:sldId id="381" r:id="rId6"/>
    <p:sldId id="35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37" autoAdjust="0"/>
  </p:normalViewPr>
  <p:slideViewPr>
    <p:cSldViewPr>
      <p:cViewPr varScale="1">
        <p:scale>
          <a:sx n="209" d="100"/>
          <a:sy n="209" d="100"/>
        </p:scale>
        <p:origin x="25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Helvetica"/>
                <a:cs typeface="+mj-cs"/>
              </a:rPr>
              <a:t>Esteemed Members Only: </a:t>
            </a:r>
            <a:br>
              <a:rPr lang="en-US" sz="3200" dirty="0">
                <a:latin typeface="Helvetica"/>
                <a:cs typeface="+mj-cs"/>
              </a:rPr>
            </a:br>
            <a:r>
              <a:rPr lang="en-US" sz="3200" dirty="0">
                <a:latin typeface="Helvetica"/>
                <a:cs typeface="+mj-cs"/>
              </a:rPr>
              <a:t>Your Planned Giving</a:t>
            </a:r>
            <a:br>
              <a:rPr lang="en-US" sz="3200" dirty="0">
                <a:latin typeface="Helvetica"/>
                <a:cs typeface="+mj-cs"/>
              </a:rPr>
            </a:br>
            <a:r>
              <a:rPr lang="en-US" sz="3200" dirty="0">
                <a:latin typeface="Helvetica"/>
                <a:cs typeface="+mj-cs"/>
              </a:rPr>
              <a:t>Recognition Society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April 19, 2023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+mj-cs"/>
              </a:rPr>
              <a:t>Where We</a:t>
            </a:r>
            <a:r>
              <a:rPr lang="en-US" sz="5400" dirty="0">
                <a:latin typeface="Arial"/>
                <a:cs typeface="+mj-cs"/>
              </a:rPr>
              <a:t>’</a:t>
            </a:r>
            <a:r>
              <a:rPr lang="en-US" sz="5400" dirty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Your Recognition Society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• What’s the purpose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</a:t>
            </a:r>
            <a:r>
              <a:rPr lang="en-US" sz="2800" dirty="0">
                <a:latin typeface="Helvetica"/>
              </a:rPr>
              <a:t>What’s in a name</a:t>
            </a:r>
            <a:endParaRPr lang="en-US" sz="28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What can it do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Let’s talk</a:t>
            </a: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What’s The Purpose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/>
              </a:rPr>
              <a:t>• Show your org’s thanks &amp; gratitude</a:t>
            </a:r>
          </a:p>
          <a:p>
            <a:r>
              <a:rPr lang="en-US" dirty="0">
                <a:latin typeface="Helvetica" charset="0"/>
              </a:rPr>
              <a:t>• Public recognition</a:t>
            </a:r>
          </a:p>
          <a:p>
            <a:r>
              <a:rPr lang="en-US" dirty="0">
                <a:latin typeface="Helvetica" charset="0"/>
              </a:rPr>
              <a:t>• Encourage more gifts</a:t>
            </a:r>
            <a:endParaRPr lang="en-US" dirty="0">
              <a:latin typeface="Helvetica"/>
            </a:endParaRPr>
          </a:p>
          <a:p>
            <a:r>
              <a:rPr lang="en-US" dirty="0">
                <a:latin typeface="Helvetica" charset="0"/>
              </a:rPr>
              <a:t>• Helps you keep your donors top of mind</a:t>
            </a:r>
          </a:p>
          <a:p>
            <a:r>
              <a:rPr lang="en-US" sz="2000" dirty="0">
                <a:latin typeface="Helvetica" charset="0"/>
              </a:rPr>
              <a:t> </a:t>
            </a:r>
            <a:endParaRPr lang="en-US" sz="20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1427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What’s In A Name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</a:rPr>
              <a:t>• Please avoid: legacy, heritage; they’re ubiquitous &amp; generic</a:t>
            </a:r>
          </a:p>
          <a:p>
            <a:r>
              <a:rPr lang="en-US" sz="2000" dirty="0">
                <a:latin typeface="Helvetica"/>
              </a:rPr>
              <a:t>• Preferred: unique, iconic to your org</a:t>
            </a:r>
          </a:p>
          <a:p>
            <a:r>
              <a:rPr lang="en-US" sz="2000" dirty="0">
                <a:latin typeface="Helvetica"/>
              </a:rPr>
              <a:t>• Easy examples: founding year; founder; building; 1</a:t>
            </a:r>
            <a:r>
              <a:rPr lang="en-US" sz="2000" baseline="30000" dirty="0">
                <a:latin typeface="Helvetica"/>
              </a:rPr>
              <a:t>st</a:t>
            </a:r>
            <a:r>
              <a:rPr lang="en-US" sz="2000" dirty="0">
                <a:latin typeface="Helvetica"/>
              </a:rPr>
              <a:t> planned gift</a:t>
            </a:r>
          </a:p>
          <a:p>
            <a:r>
              <a:rPr lang="en-US" sz="2000" dirty="0">
                <a:latin typeface="Helvetica"/>
              </a:rPr>
              <a:t>• But, don’t get hung up</a:t>
            </a:r>
          </a:p>
          <a:p>
            <a:r>
              <a:rPr lang="en-US" sz="2000" dirty="0">
                <a:latin typeface="Helvetica"/>
              </a:rPr>
              <a:t>• In the end, not that much in a name</a:t>
            </a:r>
          </a:p>
          <a:p>
            <a:r>
              <a:rPr lang="en-US" sz="2000" dirty="0">
                <a:latin typeface="Helvetica"/>
              </a:rPr>
              <a:t>• A few to admire</a:t>
            </a:r>
          </a:p>
          <a:p>
            <a:r>
              <a:rPr lang="en-US" sz="2000" dirty="0">
                <a:latin typeface="Helvetica"/>
              </a:rPr>
              <a:t>	- </a:t>
            </a:r>
            <a:r>
              <a:rPr lang="en-US" sz="2000" dirty="0" err="1">
                <a:latin typeface="Helvetica"/>
              </a:rPr>
              <a:t>Jarama</a:t>
            </a:r>
            <a:r>
              <a:rPr lang="en-US" sz="2000" dirty="0">
                <a:latin typeface="Helvetica"/>
              </a:rPr>
              <a:t> Society: insiders only</a:t>
            </a:r>
          </a:p>
          <a:p>
            <a:r>
              <a:rPr lang="en-US" sz="2000" dirty="0">
                <a:latin typeface="Helvetica"/>
              </a:rPr>
              <a:t>	- Benchmark Society: iconic</a:t>
            </a:r>
          </a:p>
          <a:p>
            <a:r>
              <a:rPr lang="en-US" sz="2000" dirty="0">
                <a:latin typeface="Helvetica"/>
              </a:rPr>
              <a:t>	- Bell Tower Circle: iconic</a:t>
            </a:r>
          </a:p>
          <a:p>
            <a:r>
              <a:rPr lang="en-US" sz="2000" dirty="0">
                <a:latin typeface="Helvetica"/>
              </a:rPr>
              <a:t>	- </a:t>
            </a:r>
            <a:r>
              <a:rPr lang="en-US" sz="2000" dirty="0" err="1">
                <a:latin typeface="Helvetica"/>
              </a:rPr>
              <a:t>McCallen</a:t>
            </a:r>
            <a:r>
              <a:rPr lang="en-US" sz="2000" dirty="0">
                <a:latin typeface="Helvetica"/>
              </a:rPr>
              <a:t> Society: insiders only</a:t>
            </a:r>
          </a:p>
          <a:p>
            <a:r>
              <a:rPr lang="en-US" sz="2000" dirty="0">
                <a:latin typeface="Helvetica"/>
              </a:rPr>
              <a:t>	- 334 Society; iconic</a:t>
            </a:r>
          </a:p>
        </p:txBody>
      </p:sp>
    </p:spTree>
    <p:extLst>
      <p:ext uri="{BB962C8B-B14F-4D97-AF65-F5344CB8AC3E}">
        <p14:creationId xmlns:p14="http://schemas.microsoft.com/office/powerpoint/2010/main" val="228319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What Can It Do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</a:rPr>
              <a:t>• Insider communications</a:t>
            </a:r>
          </a:p>
          <a:p>
            <a:r>
              <a:rPr lang="en-US" sz="2000" dirty="0">
                <a:latin typeface="Helvetica" charset="0"/>
              </a:rPr>
              <a:t>• Inexpensive insider events/visits/tours</a:t>
            </a:r>
            <a:endParaRPr lang="en-US" sz="2000" dirty="0">
              <a:latin typeface="Helvetica"/>
            </a:endParaRPr>
          </a:p>
          <a:p>
            <a:r>
              <a:rPr lang="en-US" sz="2000" dirty="0">
                <a:latin typeface="Helvetica"/>
              </a:rPr>
              <a:t>• VIPs for larger events</a:t>
            </a:r>
          </a:p>
          <a:p>
            <a:r>
              <a:rPr lang="en-US" sz="2000" dirty="0">
                <a:latin typeface="Helvetica"/>
              </a:rPr>
              <a:t>• Organize trips, needn’t be free</a:t>
            </a:r>
          </a:p>
          <a:p>
            <a:r>
              <a:rPr lang="en-US" sz="2000" dirty="0">
                <a:latin typeface="Helvetica"/>
              </a:rPr>
              <a:t>• Palpable possibilities, not essentials</a:t>
            </a:r>
          </a:p>
          <a:p>
            <a:r>
              <a:rPr lang="en-US" sz="2000" dirty="0">
                <a:latin typeface="Helvetica"/>
              </a:rPr>
              <a:t>	- certificates</a:t>
            </a:r>
          </a:p>
          <a:p>
            <a:r>
              <a:rPr lang="en-US" sz="2000" dirty="0">
                <a:latin typeface="Helvetica"/>
              </a:rPr>
              <a:t>	- pins</a:t>
            </a:r>
          </a:p>
          <a:p>
            <a:r>
              <a:rPr lang="en-US" sz="2000" dirty="0">
                <a:latin typeface="Helvetica"/>
              </a:rPr>
              <a:t>	- other swag</a:t>
            </a:r>
          </a:p>
          <a:p>
            <a:r>
              <a:rPr lang="en-US" sz="2000" dirty="0">
                <a:latin typeface="Helvetica" charset="0"/>
              </a:rPr>
              <a:t>• Devoted events, when larger</a:t>
            </a:r>
            <a:endParaRPr lang="en-US" sz="20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2635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6707</TotalTime>
  <Words>241</Words>
  <Application>Microsoft Macintosh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Chalkboard</vt:lpstr>
      <vt:lpstr>Helvetica</vt:lpstr>
      <vt:lpstr>Times New Roman</vt:lpstr>
      <vt:lpstr>Wingdings</vt:lpstr>
      <vt:lpstr>Straight Edge</vt:lpstr>
      <vt:lpstr>Esteemed Members Only:  Your Planned Giving Recognition Society </vt:lpstr>
      <vt:lpstr>Where We’re Headed</vt:lpstr>
      <vt:lpstr>What’s The Purpose</vt:lpstr>
      <vt:lpstr>What’s In A Name</vt:lpstr>
      <vt:lpstr>What Can It Do</vt:lpstr>
      <vt:lpstr>Esteemed Members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Tony M.</cp:lastModifiedBy>
  <cp:revision>749</cp:revision>
  <cp:lastPrinted>2005-04-20T01:40:54Z</cp:lastPrinted>
  <dcterms:created xsi:type="dcterms:W3CDTF">2004-07-21T20:50:49Z</dcterms:created>
  <dcterms:modified xsi:type="dcterms:W3CDTF">2023-04-19T15:31:25Z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