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72" r:id="rId2"/>
    <p:sldId id="296" r:id="rId3"/>
    <p:sldId id="379" r:id="rId4"/>
    <p:sldId id="385" r:id="rId5"/>
    <p:sldId id="386" r:id="rId6"/>
    <p:sldId id="392" r:id="rId7"/>
    <p:sldId id="393" r:id="rId8"/>
    <p:sldId id="388" r:id="rId9"/>
    <p:sldId id="389" r:id="rId10"/>
    <p:sldId id="390" r:id="rId11"/>
    <p:sldId id="391" r:id="rId12"/>
    <p:sldId id="35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 autoAdjust="0"/>
    <p:restoredTop sz="94623" autoAdjust="0"/>
  </p:normalViewPr>
  <p:slideViewPr>
    <p:cSldViewPr>
      <p:cViewPr varScale="1">
        <p:scale>
          <a:sx n="210" d="100"/>
          <a:sy n="210" d="100"/>
        </p:scale>
        <p:origin x="18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Esteemed Members Only</a:t>
            </a:r>
            <a:r>
              <a:rPr lang="en-US" sz="3200" dirty="0">
                <a:latin typeface="Helvetica"/>
                <a:cs typeface="+mj-cs"/>
              </a:rPr>
              <a:t>:</a:t>
            </a:r>
            <a:r>
              <a:rPr lang="en-US" sz="2400" dirty="0">
                <a:latin typeface="Helvetica"/>
                <a:cs typeface="+mj-cs"/>
              </a:rPr>
              <a:t> </a:t>
            </a:r>
            <a:br>
              <a:rPr lang="en-US" sz="2400" dirty="0">
                <a:latin typeface="Helvetica"/>
                <a:cs typeface="+mj-cs"/>
              </a:rPr>
            </a:br>
            <a:r>
              <a:rPr lang="en-US" sz="2400" dirty="0">
                <a:latin typeface="Helvetica"/>
              </a:rPr>
              <a:t>Bequest Documentation, </a:t>
            </a:r>
            <a:r>
              <a:rPr lang="en-US" sz="2400" dirty="0">
                <a:latin typeface="Helvetica"/>
                <a:cs typeface="+mj-cs"/>
              </a:rPr>
              <a:t>Activity Tracking &amp; Website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April 5, 2023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Helvetica"/>
                <a:cs typeface="+mj-cs"/>
              </a:rPr>
              <a:t>Sample Website Copy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4290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It’s easy for you to include &lt;your org&gt; in your will. Your gift helps us . . .</a:t>
            </a: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When you visit your attorney to prepare or revise your will, ask them to use this wording:</a:t>
            </a: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I hereby give, devise and bequeath to &lt;legal name&gt;, with offices at &lt;insert&gt;, federal tax ID number &lt;insert&gt;, or its successors in interest, the sum of $</a:t>
            </a:r>
            <a:r>
              <a:rPr lang="en-US" sz="900" u="sng" dirty="0">
                <a:latin typeface="Helvetica"/>
                <a:cs typeface="Helvetica"/>
              </a:rPr>
              <a:t>	</a:t>
            </a:r>
            <a:r>
              <a:rPr lang="en-US" sz="900" dirty="0">
                <a:latin typeface="Helvetica"/>
                <a:cs typeface="Helvetica"/>
              </a:rPr>
              <a:t>, (amount written out), exclusive of my lifetime giving, if any, for use in its most urgent priorities as determined by its board of trustees, in its sole discretion.</a:t>
            </a: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That paragraph is for a gift of a specific amount of money.</a:t>
            </a: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If you prefer to leave a percentage of your estate to &lt;your org&gt;, use this:</a:t>
            </a:r>
          </a:p>
          <a:p>
            <a:pPr marL="0" indent="0">
              <a:buNone/>
            </a:pPr>
            <a:endParaRPr lang="en-US" sz="9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I hereby give, devise and bequeath to &lt;legal name&gt;, with offices at &lt;insert&gt;, federal tax ID number &lt;insert&gt;, or its successors in interest, </a:t>
            </a:r>
            <a:r>
              <a:rPr lang="en-US" sz="900" u="sng" dirty="0">
                <a:latin typeface="Helvetica"/>
                <a:cs typeface="Helvetica"/>
              </a:rPr>
              <a:t>	</a:t>
            </a:r>
            <a:r>
              <a:rPr lang="en-US" sz="900" dirty="0">
                <a:latin typeface="Helvetica"/>
                <a:cs typeface="Helvetica"/>
              </a:rPr>
              <a:t> % of all the rest, residue and remainder of my estate, for use in its most urgent priorities as determined by its board of trustees, in its sole discretion.</a:t>
            </a:r>
          </a:p>
          <a:p>
            <a:pPr marL="0" indent="0">
              <a:buNone/>
            </a:pPr>
            <a:endParaRPr lang="en-US" sz="9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Of course, your attorney may change these suggestions to suit your preferences. </a:t>
            </a:r>
          </a:p>
          <a:p>
            <a:pPr marL="0" indent="0">
              <a:buNone/>
            </a:pPr>
            <a:endParaRPr lang="en-US" sz="9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If you’d like to designate your gift to a specific program at &lt;your org&gt;, it’s best if you talk to us. We want to make sure your gift meets our future needs.</a:t>
            </a:r>
          </a:p>
          <a:p>
            <a:pPr marL="0" indent="0">
              <a:buNone/>
            </a:pPr>
            <a:endParaRPr lang="en-US" sz="9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900" dirty="0">
                <a:latin typeface="Helvetica"/>
                <a:cs typeface="Helvetica"/>
              </a:rPr>
              <a:t>(continued)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88606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Helvetica"/>
                <a:cs typeface="+mj-cs"/>
              </a:rPr>
              <a:t>Sample Website Copy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900" dirty="0">
                <a:latin typeface="Helvetica"/>
                <a:cs typeface="Helvetica"/>
              </a:rPr>
              <a:t>&lt;When your recognition society is up&gt; With your gift, we’ll welcome you to our &lt;recognition society&gt;. You’ll receive &lt;insider info, invitations to special events, special surveys, etc.&gt;. You’ll always have our gratitude.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900" dirty="0">
                <a:latin typeface="Helvetica"/>
                <a:cs typeface="Helvetica"/>
              </a:rPr>
              <a:t>For more information about including &lt;your org&gt; in your will, or other estate plan, please contact . . ..  Getting your questions answered places you under no obligation to make a gift.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900" dirty="0">
                <a:latin typeface="Helvetica"/>
                <a:cs typeface="Helvetica"/>
              </a:rPr>
              <a:t>&lt;Optional&gt; This is not legal advice. We recommend you discuss your will, or other estate plan, with your attorney.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 charset="0"/>
                <a:cs typeface="+mj-cs"/>
              </a:rPr>
              <a:t>Let’s Talk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Where We</a:t>
            </a:r>
            <a:r>
              <a:rPr lang="en-US" sz="5400" dirty="0">
                <a:latin typeface="Arial"/>
                <a:cs typeface="+mj-cs"/>
              </a:rPr>
              <a:t>’</a:t>
            </a:r>
            <a:r>
              <a:rPr lang="en-US" sz="5400" dirty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Bequest documentation pros &amp; cons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 charset="0"/>
              </a:rPr>
              <a:t>	- Sample form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Activity tracking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- Template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 charset="0"/>
              </a:rPr>
              <a:t>• </a:t>
            </a:r>
            <a:r>
              <a:rPr lang="en-US" sz="2400" dirty="0">
                <a:latin typeface="Helvetica"/>
              </a:rPr>
              <a:t>Planned Giving on your website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- Sample copy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 charset="0"/>
              </a:rPr>
              <a:t>• Let’s talk</a:t>
            </a: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Documentation Pros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There’s comfort in confirmation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Satisfy your VP, CEO, board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Elicit details you may not get verbally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Campaign fulfillment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Don’t need copy of will or bequest paragraph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	- if offered</a:t>
            </a:r>
            <a:r>
              <a:rPr lang="en-US" sz="2800">
                <a:latin typeface="Helvetica" charset="0"/>
              </a:rPr>
              <a:t>: accept </a:t>
            </a:r>
            <a:r>
              <a:rPr lang="en-US" sz="2800" dirty="0">
                <a:latin typeface="Helvetica" charset="0"/>
              </a:rPr>
              <a:t>&amp; store safely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See sample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351464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Documentation Cons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Can be off-putting to some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Doesn’t guarantee the gift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Personal info you need to protect; paper?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It may evolve to mandatory for recognition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You’ll need to follow-up with some donors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322893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Sample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5813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• Name the form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“</a:t>
            </a:r>
            <a:r>
              <a:rPr lang="en-US" sz="1800" dirty="0" err="1">
                <a:latin typeface="Helvetica" charset="0"/>
              </a:rPr>
              <a:t>Welcome!.doc</a:t>
            </a:r>
            <a:r>
              <a:rPr lang="en-US" sz="1800" dirty="0">
                <a:latin typeface="Helvetica" charset="0"/>
              </a:rPr>
              <a:t>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or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“Thank </a:t>
            </a:r>
            <a:r>
              <a:rPr lang="en-US" sz="1800" dirty="0" err="1">
                <a:latin typeface="Helvetica" charset="0"/>
              </a:rPr>
              <a:t>You!.doc</a:t>
            </a:r>
            <a:r>
              <a:rPr lang="en-US" sz="1800" dirty="0">
                <a:latin typeface="Helvetica" charset="0"/>
              </a:rPr>
              <a:t>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or something similar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• Please don’t call 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“Bequest Intention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 err="1">
                <a:latin typeface="Helvetica" charset="0"/>
              </a:rPr>
              <a:t>Form.doc</a:t>
            </a:r>
            <a:r>
              <a:rPr lang="en-US" sz="1800" dirty="0">
                <a:latin typeface="Helvetica" charset="0"/>
              </a:rPr>
              <a:t>” or anything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remotely similar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•It’s on the Resources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 charset="0"/>
              </a:rPr>
              <a:t>page for you</a:t>
            </a:r>
            <a:endParaRPr lang="en-US" sz="1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77492"/>
              </p:ext>
            </p:extLst>
          </p:nvPr>
        </p:nvGraphicFramePr>
        <p:xfrm>
          <a:off x="3505200" y="1828800"/>
          <a:ext cx="2895600" cy="4718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8940800" progId="Word.Document.8">
                  <p:embed/>
                </p:oleObj>
              </mc:Choice>
              <mc:Fallback>
                <p:oleObj name="Document" r:id="rId2" imgW="5486400" imgH="89408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05200" y="1828800"/>
                        <a:ext cx="2895600" cy="4718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48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Activity Tracking: </a:t>
            </a:r>
            <a:br>
              <a:rPr lang="en-US" dirty="0">
                <a:latin typeface="Helvetica"/>
                <a:cs typeface="+mj-cs"/>
              </a:rPr>
            </a:br>
            <a:r>
              <a:rPr lang="en-US" dirty="0">
                <a:latin typeface="Helvetica"/>
                <a:cs typeface="+mj-cs"/>
              </a:rPr>
              <a:t>Why This Is Important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Helvetica"/>
              </a:rPr>
              <a:t>• Start good practices early on</a:t>
            </a:r>
          </a:p>
          <a:p>
            <a:pPr marL="0" indent="0">
              <a:buNone/>
            </a:pPr>
            <a:r>
              <a:rPr lang="en-US" sz="2800" dirty="0">
                <a:latin typeface="Helvetica"/>
              </a:rPr>
              <a:t>• High quality data in your CRM database</a:t>
            </a:r>
          </a:p>
          <a:p>
            <a:pPr marL="0" indent="0">
              <a:buNone/>
            </a:pPr>
            <a:r>
              <a:rPr lang="en-US" sz="2800" dirty="0">
                <a:latin typeface="Helvetica"/>
              </a:rPr>
              <a:t>• Reporting</a:t>
            </a:r>
          </a:p>
          <a:p>
            <a:pPr marL="0" indent="0">
              <a:buNone/>
            </a:pPr>
            <a:r>
              <a:rPr lang="en-US" sz="2800" dirty="0">
                <a:latin typeface="Helvetica"/>
              </a:rPr>
              <a:t>• Looking back, assess what works best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Activity Tracking </a:t>
            </a:r>
            <a:br>
              <a:rPr lang="en-US" dirty="0">
                <a:latin typeface="Helvetica"/>
                <a:cs typeface="+mj-cs"/>
              </a:rPr>
            </a:br>
            <a:r>
              <a:rPr lang="en-US" dirty="0">
                <a:latin typeface="Helvetica"/>
                <a:cs typeface="+mj-cs"/>
              </a:rPr>
              <a:t>In Your CRM Database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000" dirty="0">
                <a:latin typeface="Helvetica"/>
              </a:rPr>
              <a:t>• Conversations </a:t>
            </a:r>
          </a:p>
          <a:p>
            <a:pPr eaLnBrk="1" hangingPunct="1">
              <a:buNone/>
              <a:defRPr/>
            </a:pPr>
            <a:r>
              <a:rPr lang="en-US" sz="2000" dirty="0">
                <a:latin typeface="Helvetica"/>
              </a:rPr>
              <a:t>• Correspondence</a:t>
            </a:r>
          </a:p>
          <a:p>
            <a:pPr eaLnBrk="1" hangingPunct="1">
              <a:buNone/>
              <a:defRPr/>
            </a:pPr>
            <a:r>
              <a:rPr lang="en-US" sz="2000" dirty="0">
                <a:latin typeface="Helvetica"/>
              </a:rPr>
              <a:t>• Solicitations</a:t>
            </a:r>
          </a:p>
          <a:p>
            <a:pPr eaLnBrk="1" hangingPunct="1">
              <a:buNone/>
              <a:defRPr/>
            </a:pPr>
            <a:r>
              <a:rPr lang="en-US" sz="2000" dirty="0">
                <a:latin typeface="Helvetica"/>
              </a:rPr>
              <a:t>• Codes for PG attributes &amp; actions</a:t>
            </a:r>
          </a:p>
          <a:p>
            <a:pPr eaLnBrk="1" hangingPunct="1">
              <a:buNone/>
              <a:defRPr/>
            </a:pPr>
            <a:r>
              <a:rPr lang="en-US" sz="2000" dirty="0">
                <a:latin typeface="Helvetica"/>
              </a:rPr>
              <a:t>	- Attributes: Top prospect; Tier II prospect; member of recognition society; has a bequest</a:t>
            </a:r>
          </a:p>
          <a:p>
            <a:pPr eaLnBrk="1" hangingPunct="1">
              <a:buNone/>
              <a:defRPr/>
            </a:pPr>
            <a:r>
              <a:rPr lang="en-US" sz="2000" dirty="0">
                <a:latin typeface="Helvetica"/>
              </a:rPr>
              <a:t>	- Actions: received a letter/email; checked a reply card box; replied to email; asked for info; attended event; said “no email” </a:t>
            </a:r>
          </a:p>
          <a:p>
            <a:pPr eaLnBrk="1" hangingPunct="1">
              <a:buNone/>
              <a:defRPr/>
            </a:pPr>
            <a:r>
              <a:rPr lang="en-US" sz="2000" dirty="0">
                <a:latin typeface="Helvetica"/>
              </a:rPr>
              <a:t>• Query friendly: you want to get the data out</a:t>
            </a:r>
          </a:p>
          <a:p>
            <a:pPr eaLnBrk="1" hangingPunct="1">
              <a:buNone/>
              <a:defRPr/>
            </a:pPr>
            <a:r>
              <a:rPr lang="en-US" sz="2000" dirty="0">
                <a:latin typeface="Helvetica"/>
              </a:rPr>
              <a:t>• Template on Resources page in Members site tomorrow</a:t>
            </a:r>
            <a:endParaRPr lang="en-US" sz="2000" dirty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</p:spTree>
    <p:extLst>
      <p:ext uri="{BB962C8B-B14F-4D97-AF65-F5344CB8AC3E}">
        <p14:creationId xmlns:p14="http://schemas.microsoft.com/office/powerpoint/2010/main" val="400783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Navigating To Planned Giving On Your Website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Under “Ways to Give” or similar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Not under “Donate Now,” unless major surgery required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In decreasing order of appeal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“Join our wills campaign!”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“A gift in your will”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“Join us/Invest in us for the long term”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“Your long-term gift”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“Long term giving”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“Deferred gifts/giving”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“Planned gifts/Planned Giving”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Got navigation ideas you want to talk about?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Planned Giving On Your Website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Not “Your Planned Giving Website”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Simple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Mission focused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Bequest focused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Mission picture/s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Donor or couple picture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Video is fab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Donor testimonial (short) or pull quote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Contact person “to discuss what your gift can support” or similar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1-2 pages will do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Avoid stock photos: Grandfather clock; will &amp; pen; 70’s couple in lawyer’s office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Avoid the calculators &amp; encyclopedias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2648621084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6127</TotalTime>
  <Words>925</Words>
  <Application>Microsoft Macintosh PowerPoint</Application>
  <PresentationFormat>On-screen Show (4:3)</PresentationFormat>
  <Paragraphs>146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Chalkboard</vt:lpstr>
      <vt:lpstr>Helvetica</vt:lpstr>
      <vt:lpstr>Times New Roman</vt:lpstr>
      <vt:lpstr>Wingdings</vt:lpstr>
      <vt:lpstr>Straight Edge</vt:lpstr>
      <vt:lpstr>Document</vt:lpstr>
      <vt:lpstr>Esteemed Members Only:  Bequest Documentation, Activity Tracking &amp; Website</vt:lpstr>
      <vt:lpstr>Where We’re Headed</vt:lpstr>
      <vt:lpstr>Documentation Pros</vt:lpstr>
      <vt:lpstr>Documentation Cons</vt:lpstr>
      <vt:lpstr>Sample </vt:lpstr>
      <vt:lpstr>Activity Tracking:  Why This Is Important</vt:lpstr>
      <vt:lpstr>Activity Tracking  In Your CRM Database</vt:lpstr>
      <vt:lpstr>Navigating To Planned Giving On Your Website</vt:lpstr>
      <vt:lpstr>Planned Giving On Your Website</vt:lpstr>
      <vt:lpstr>Sample Website Copy</vt:lpstr>
      <vt:lpstr>Sample Website Copy</vt:lpstr>
      <vt:lpstr>Let’s Talk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684</cp:revision>
  <cp:lastPrinted>2005-04-20T01:40:54Z</cp:lastPrinted>
  <dcterms:created xsi:type="dcterms:W3CDTF">2004-07-21T20:50:49Z</dcterms:created>
  <dcterms:modified xsi:type="dcterms:W3CDTF">2023-04-05T17:11:03Z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