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72" r:id="rId2"/>
    <p:sldId id="296" r:id="rId3"/>
    <p:sldId id="301" r:id="rId4"/>
    <p:sldId id="378" r:id="rId5"/>
    <p:sldId id="379" r:id="rId6"/>
    <p:sldId id="365" r:id="rId7"/>
    <p:sldId id="359" r:id="rId8"/>
    <p:sldId id="360" r:id="rId9"/>
    <p:sldId id="361" r:id="rId10"/>
    <p:sldId id="362" r:id="rId11"/>
    <p:sldId id="35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0" autoAdjust="0"/>
    <p:restoredTop sz="94639" autoAdjust="0"/>
  </p:normalViewPr>
  <p:slideViewPr>
    <p:cSldViewPr>
      <p:cViewPr varScale="1">
        <p:scale>
          <a:sx n="147" d="100"/>
          <a:sy n="147" d="100"/>
        </p:scale>
        <p:origin x="336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Helvetica"/>
                <a:cs typeface="+mj-cs"/>
              </a:rPr>
              <a:t>Esteemed Members Only: </a:t>
            </a:r>
            <a:br>
              <a:rPr lang="en-US" sz="3200" dirty="0">
                <a:latin typeface="Helvetica"/>
                <a:cs typeface="+mj-cs"/>
              </a:rPr>
            </a:br>
            <a:r>
              <a:rPr lang="en-US" sz="3200" dirty="0">
                <a:latin typeface="Helvetica"/>
                <a:cs typeface="+mj-cs"/>
              </a:rPr>
              <a:t>Tier II Prospect Identification &amp; Solicitation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March 29, 2023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Reply Principles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7620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• Lots of options to self-identify as having interest</a:t>
            </a:r>
          </a:p>
          <a:p>
            <a:r>
              <a:rPr lang="en-US" sz="2000" dirty="0">
                <a:latin typeface="Helvetica"/>
              </a:rPr>
              <a:t>• Preprinted name &amp; address preferred</a:t>
            </a:r>
          </a:p>
          <a:p>
            <a:r>
              <a:rPr lang="en-US" sz="2000" dirty="0">
                <a:latin typeface="Helvetica"/>
              </a:rPr>
              <a:t>• Identification code; you’ll be amazed how long they linger</a:t>
            </a:r>
          </a:p>
          <a:p>
            <a:r>
              <a:rPr lang="en-US" sz="2000" dirty="0">
                <a:latin typeface="Helvetica"/>
              </a:rPr>
              <a:t>• Your reply has to be used by folks in their 60’s, 70’s, 80’s, 90’s  </a:t>
            </a:r>
            <a:r>
              <a:rPr lang="en-US" dirty="0">
                <a:latin typeface="Helvetica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2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Where We</a:t>
            </a:r>
            <a:r>
              <a:rPr lang="en-US" sz="5400" dirty="0">
                <a:latin typeface="Arial"/>
                <a:cs typeface="+mj-cs"/>
              </a:rPr>
              <a:t>’</a:t>
            </a:r>
            <a:r>
              <a:rPr lang="en-US" sz="5400" dirty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• Who is a “Tier II Prospect”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Identifying your Tier II Prospects</a:t>
            </a:r>
            <a:endParaRPr lang="en-US" sz="24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How many prospects should you have</a:t>
            </a:r>
            <a:endParaRPr lang="en-US" sz="24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Solicitation: What are we even talking about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How will you do it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Mail/Email solicitation principles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Reply principles</a:t>
            </a:r>
            <a:endParaRPr lang="en-US" sz="24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 charset="0"/>
              </a:rPr>
              <a:t>• Let’s talk</a:t>
            </a:r>
            <a:endParaRPr lang="en-US" sz="24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Who Is A “Tier II Prospect”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They’re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55-60+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Committed, loyal, current donors, </a:t>
            </a:r>
            <a:r>
              <a:rPr lang="en-US" sz="1600" u="sng" dirty="0">
                <a:latin typeface="Helvetica"/>
              </a:rPr>
              <a:t>regardless</a:t>
            </a:r>
            <a:r>
              <a:rPr lang="en-US" sz="1600" dirty="0">
                <a:latin typeface="Helvetica"/>
              </a:rPr>
              <a:t> of gift size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They are excellent prospects for your PG program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But there isn’t a relationship with someone in your nonprofit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They’re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NOT necessarily wealthy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NOT necessarily board members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NOT necessarily major donors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16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Identifying Your Tier II Prospects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Start with your Top Prospect identifications, too many?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If not, don’t fret</a:t>
            </a:r>
            <a:endParaRPr lang="en-US" sz="24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Identifying Your Tier II Prospects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Let’s go to your CRM database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Sample queries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- “15+ gifts 2013-2022, non-lapsed”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- Too many: “20+ gifts” or “25+ gifts”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- Too few: “10+ gifts” or “12+ gifts”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- Or adjust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	- Too many: more recent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	- Too few: earlier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Your 2 variables are # of gifts &amp; # of years</a:t>
            </a:r>
            <a:endParaRPr lang="en-US" sz="24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331317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Helvetica"/>
                <a:cs typeface="+mj-cs"/>
              </a:rPr>
              <a:t>How Many Prospects Should You Have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As many as you can handle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Depends how you will market to them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	- email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	- direct mail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What can your budget handle?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What can you/your team handle?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Solicitation:</a:t>
            </a:r>
            <a:br>
              <a:rPr lang="en-US" sz="3600" dirty="0">
                <a:latin typeface="Helvetica"/>
                <a:cs typeface="+mj-cs"/>
              </a:rPr>
            </a:br>
            <a:r>
              <a:rPr lang="en-US" sz="3600" dirty="0">
                <a:latin typeface="Helvetica"/>
                <a:cs typeface="+mj-cs"/>
              </a:rPr>
              <a:t>What Are We Even Talking About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Personalized, group solicitations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Reach each of your Tier II prospects with personalized communications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- no “Dear friend” messages, if at all possible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Genuine, straightforward message; samples in Resources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>
                <a:latin typeface="Helvetica"/>
                <a:cs typeface="+mj-cs"/>
              </a:rPr>
              <a:t>How Will You Do It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Email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- easier, much less expensive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- not as intimate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- what’s your CTA: website, reply email, reply form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• Direct Mail (US Mail)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- the gold standard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</a:rPr>
              <a:t>	- expensive: closed envelope, double or triple match, postage, printing, labor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- includes reply device as CTA (see Resources)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1547045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Mail/Email Solicitation </a:t>
            </a:r>
            <a:br>
              <a:rPr lang="en-US" dirty="0">
                <a:latin typeface="Helvetica"/>
                <a:cs typeface="+mj-cs"/>
              </a:rPr>
            </a:br>
            <a:r>
              <a:rPr lang="en-US" dirty="0">
                <a:latin typeface="Helvetica"/>
                <a:cs typeface="+mj-cs"/>
              </a:rPr>
              <a:t>Principles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"/>
              </a:rPr>
              <a:t>• Personally addressed</a:t>
            </a:r>
          </a:p>
          <a:p>
            <a:r>
              <a:rPr lang="en-US" sz="2000" dirty="0">
                <a:latin typeface="Helvetica"/>
              </a:rPr>
              <a:t>• Formal greeting</a:t>
            </a:r>
          </a:p>
          <a:p>
            <a:r>
              <a:rPr lang="en-US" sz="2000" dirty="0">
                <a:latin typeface="Helvetica"/>
              </a:rPr>
              <a:t>• Solicitation stands out</a:t>
            </a:r>
          </a:p>
          <a:p>
            <a:r>
              <a:rPr lang="en-US" sz="2000" dirty="0">
                <a:latin typeface="Helvetica"/>
              </a:rPr>
              <a:t>• Contact person</a:t>
            </a:r>
          </a:p>
          <a:p>
            <a:r>
              <a:rPr lang="en-US" sz="2000" dirty="0">
                <a:latin typeface="Helvetica"/>
              </a:rPr>
              <a:t>• 1 page</a:t>
            </a:r>
          </a:p>
          <a:p>
            <a:r>
              <a:rPr lang="en-US" sz="2000" dirty="0">
                <a:latin typeface="Helvetica"/>
              </a:rPr>
              <a:t>• Light, friendly tone</a:t>
            </a:r>
          </a:p>
          <a:p>
            <a:r>
              <a:rPr lang="en-US" sz="2000" dirty="0">
                <a:latin typeface="Helvetica"/>
              </a:rPr>
              <a:t>• Will focused (naturally), but leave other options open</a:t>
            </a:r>
          </a:p>
          <a:p>
            <a:r>
              <a:rPr lang="en-US" sz="2000" dirty="0">
                <a:latin typeface="Helvetica"/>
              </a:rPr>
              <a:t>• No dense paragraphs</a:t>
            </a:r>
          </a:p>
          <a:p>
            <a:r>
              <a:rPr lang="en-US" sz="2000" dirty="0">
                <a:latin typeface="Helvetica"/>
              </a:rPr>
              <a:t>• Black text on white paper</a:t>
            </a:r>
          </a:p>
          <a:p>
            <a:r>
              <a:rPr lang="en-US" sz="2000" dirty="0">
                <a:latin typeface="Helvetica"/>
              </a:rPr>
              <a:t>• Serif font print; sans serif email</a:t>
            </a:r>
          </a:p>
          <a:p>
            <a:r>
              <a:rPr lang="en-US" sz="2000" dirty="0">
                <a:latin typeface="Helvetica"/>
              </a:rPr>
              <a:t>• 12 point font minimum print; test email rendering</a:t>
            </a:r>
          </a:p>
          <a:p>
            <a:r>
              <a:rPr lang="en-US" sz="2000" dirty="0">
                <a:latin typeface="Helvetica"/>
              </a:rPr>
              <a:t>• You’re writing to folks in their 60’s, 70’s, 80’s, 90’s</a:t>
            </a:r>
          </a:p>
          <a:p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5423</TotalTime>
  <Words>594</Words>
  <Application>Microsoft Macintosh PowerPoint</Application>
  <PresentationFormat>On-screen Show (4:3)</PresentationFormat>
  <Paragraphs>107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Chalkboard</vt:lpstr>
      <vt:lpstr>Helvetica</vt:lpstr>
      <vt:lpstr>Times New Roman</vt:lpstr>
      <vt:lpstr>Wingdings</vt:lpstr>
      <vt:lpstr>Straight Edge</vt:lpstr>
      <vt:lpstr>Esteemed Members Only:  Tier II Prospect Identification &amp; Solicitation</vt:lpstr>
      <vt:lpstr>Where We’re Headed</vt:lpstr>
      <vt:lpstr>Who Is A “Tier II Prospect”</vt:lpstr>
      <vt:lpstr>Identifying Your Tier II Prospects</vt:lpstr>
      <vt:lpstr>Identifying Your Tier II Prospects</vt:lpstr>
      <vt:lpstr>How Many Prospects Should You Have</vt:lpstr>
      <vt:lpstr>Solicitation: What Are We Even Talking About</vt:lpstr>
      <vt:lpstr>How Will You Do It</vt:lpstr>
      <vt:lpstr>Mail/Email Solicitation  Principles</vt:lpstr>
      <vt:lpstr>Reply Principles</vt:lpstr>
      <vt:lpstr>Esteemed Members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Tony M.</cp:lastModifiedBy>
  <cp:revision>581</cp:revision>
  <cp:lastPrinted>2005-04-20T01:40:54Z</cp:lastPrinted>
  <dcterms:created xsi:type="dcterms:W3CDTF">2004-07-21T20:50:49Z</dcterms:created>
  <dcterms:modified xsi:type="dcterms:W3CDTF">2023-03-29T02:03:23Z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