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72" r:id="rId2"/>
    <p:sldId id="296" r:id="rId3"/>
    <p:sldId id="377" r:id="rId4"/>
    <p:sldId id="301" r:id="rId5"/>
    <p:sldId id="365" r:id="rId6"/>
    <p:sldId id="378" r:id="rId7"/>
    <p:sldId id="379" r:id="rId8"/>
    <p:sldId id="35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200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 autoAdjust="0"/>
    <p:restoredTop sz="94640" autoAdjust="0"/>
  </p:normalViewPr>
  <p:slideViewPr>
    <p:cSldViewPr>
      <p:cViewPr varScale="1">
        <p:scale>
          <a:sx n="206" d="100"/>
          <a:sy n="206" d="100"/>
        </p:scale>
        <p:origin x="2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/>
                <a:cs typeface="+mn-cs"/>
              </a:defRPr>
            </a:lvl1pPr>
          </a:lstStyle>
          <a:p>
            <a:pPr>
              <a:defRPr/>
            </a:pPr>
            <a:fld id="{A115E910-AB61-6A4B-8F8F-6A771C28D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52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BDDA95-A994-BA46-BCE7-5181A42B6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12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C5D3-6A56-384B-A742-7D343F72788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4C1323-384F-7F41-9EFA-044B7DBF1A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8100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charset="0"/>
                <a:cs typeface="+mn-cs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169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219200" y="1371600"/>
            <a:ext cx="7467600" cy="1828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79593-8D73-924B-972B-386C969F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8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8DF1B-55CA-BC44-8DEC-2A0D60F2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A7A06-04A1-F74E-A7BB-A3D6EA3AE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8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BD05-256B-2441-BDED-50ED98FD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4F2D6-53EB-2C49-8C65-1F7DECF2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15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FDB3C-FFEC-BE43-97D5-DE57667C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A6385-5A39-8F4C-8AE3-69BCBA9C2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568A-58C8-A74F-943D-206E112E2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560D-98B1-604A-A04F-A2AD2C802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8140F-1FF0-8E49-8130-8C64C572E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8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23,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F09F-B8F5-D945-9536-C8685AC2C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920163" cy="6858000"/>
            <a:chOff x="0" y="0"/>
            <a:chExt cx="5619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403" y="205"/>
              <a:ext cx="5216" cy="1123"/>
              <a:chOff x="400" y="205"/>
              <a:chExt cx="5216" cy="1123"/>
            </a:xfrm>
          </p:grpSpPr>
          <p:sp>
            <p:nvSpPr>
              <p:cNvPr id="70660" name="Rectangle 4"/>
              <p:cNvSpPr>
                <a:spLocks noChangeArrowheads="1"/>
              </p:cNvSpPr>
              <p:nvPr/>
            </p:nvSpPr>
            <p:spPr bwMode="auto">
              <a:xfrm>
                <a:off x="557" y="205"/>
                <a:ext cx="313" cy="91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1" name="Rectangle 5"/>
              <p:cNvSpPr>
                <a:spLocks noChangeArrowheads="1"/>
              </p:cNvSpPr>
              <p:nvPr/>
            </p:nvSpPr>
            <p:spPr bwMode="auto">
              <a:xfrm>
                <a:off x="400" y="288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2" name="Rectangle 6"/>
              <p:cNvSpPr>
                <a:spLocks noChangeArrowheads="1"/>
              </p:cNvSpPr>
              <p:nvPr/>
            </p:nvSpPr>
            <p:spPr bwMode="auto">
              <a:xfrm>
                <a:off x="4599" y="1115"/>
                <a:ext cx="929" cy="213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  <p:sp>
            <p:nvSpPr>
              <p:cNvPr id="70663" name="Rectangle 7"/>
              <p:cNvSpPr>
                <a:spLocks noChangeArrowheads="1"/>
              </p:cNvSpPr>
              <p:nvPr/>
            </p:nvSpPr>
            <p:spPr bwMode="auto">
              <a:xfrm>
                <a:off x="2049" y="1211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Helvetica"/>
                  <a:cs typeface="+mn-cs"/>
                </a:endParaRPr>
              </a:p>
            </p:txBody>
          </p:sp>
        </p:grpSp>
        <p:sp>
          <p:nvSpPr>
            <p:cNvPr id="70664" name="Rectangle 8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28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Helvetica"/>
                <a:cs typeface="+mn-cs"/>
              </a:endParaRPr>
            </a:p>
          </p:txBody>
        </p:sp>
      </p:grpSp>
      <p:sp>
        <p:nvSpPr>
          <p:cNvPr id="706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  <p:sp>
        <p:nvSpPr>
          <p:cNvPr id="706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Helvetica"/>
                <a:cs typeface="+mn-cs"/>
              </a:defRPr>
            </a:lvl1pPr>
          </a:lstStyle>
          <a:p>
            <a:pPr>
              <a:defRPr/>
            </a:pPr>
            <a:fld id="{DF148FA9-3442-804E-BBB1-0E0740E44D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066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791200"/>
            <a:ext cx="1752600" cy="10135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w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0"/>
        <a:buChar char="l"/>
        <a:defRPr sz="2400"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0"/>
        <a:buChar char="w"/>
        <a:defRPr sz="20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8458200" cy="13160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Esteemed Members Only: </a:t>
            </a:r>
            <a:br>
              <a:rPr lang="en-US" dirty="0">
                <a:latin typeface="Helvetica"/>
                <a:cs typeface="+mj-cs"/>
              </a:rPr>
            </a:br>
            <a:r>
              <a:rPr lang="en-US" dirty="0">
                <a:latin typeface="Helvetica"/>
                <a:cs typeface="+mj-cs"/>
              </a:rPr>
              <a:t>Bequests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7010400" cy="3886200"/>
          </a:xfrm>
        </p:spPr>
        <p:txBody>
          <a:bodyPr/>
          <a:lstStyle/>
          <a:p>
            <a:pPr eaLnBrk="1" hangingPunct="1">
              <a:defRPr/>
            </a:pPr>
            <a:endParaRPr lang="en-US" sz="3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24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endParaRPr lang="en-US" sz="1600" dirty="0">
              <a:latin typeface="Helvetica"/>
              <a:cs typeface="+mn-cs"/>
            </a:endParaRP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Tony Martignetti, Esq.</a:t>
            </a:r>
          </a:p>
          <a:p>
            <a:pPr eaLnBrk="1" hangingPunct="1">
              <a:defRPr/>
            </a:pPr>
            <a:r>
              <a:rPr lang="en-US" sz="1600" dirty="0">
                <a:latin typeface="Helvetica"/>
                <a:cs typeface="+mn-cs"/>
              </a:rPr>
              <a:t>March 15</a:t>
            </a:r>
            <a:r>
              <a:rPr lang="en-US" sz="1600">
                <a:latin typeface="Helvetica"/>
                <a:cs typeface="+mn-cs"/>
              </a:rPr>
              <a:t>, 2023</a:t>
            </a:r>
            <a:endParaRPr lang="en-US" sz="1600" dirty="0">
              <a:latin typeface="Helvetica"/>
              <a:cs typeface="+mn-cs"/>
            </a:endParaRPr>
          </a:p>
        </p:txBody>
      </p:sp>
      <p:pic>
        <p:nvPicPr>
          <p:cNvPr id="3" name="Picture 2" descr="PlannedGivingAcceelerator_log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124200"/>
            <a:ext cx="4363932" cy="2523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>
                <a:latin typeface="Helvetica"/>
                <a:cs typeface="+mj-cs"/>
              </a:rPr>
              <a:t>Where We</a:t>
            </a:r>
            <a:r>
              <a:rPr lang="en-US" sz="5400" dirty="0">
                <a:latin typeface="Arial"/>
                <a:cs typeface="+mj-cs"/>
              </a:rPr>
              <a:t>’</a:t>
            </a:r>
            <a:r>
              <a:rPr lang="en-US" sz="5400" dirty="0">
                <a:latin typeface="Helvetica"/>
                <a:cs typeface="+mj-cs"/>
              </a:rPr>
              <a:t>re Headed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This is NOT Planned Giving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• Charitable bequest features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/>
              </a:rPr>
              <a:t>• Types of bequests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800" dirty="0">
                <a:latin typeface="Helvetica" charset="0"/>
              </a:rPr>
              <a:t>• Q&amp;A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latin typeface="Helvetica"/>
                <a:cs typeface="+mj-cs"/>
              </a:rPr>
              <a:t>This is NOT Planned Giving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958138" cy="3276600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sz="2800" dirty="0">
                <a:latin typeface="Helvetica"/>
                <a:cs typeface="Helvetica"/>
              </a:rPr>
              <a:t>“The tax character of property acquired by a person from the estate of a decedent whose executor opted out of the estate tax regime is the same as it was in the hands of the decedent.”</a:t>
            </a:r>
            <a:r>
              <a:rPr lang="en-US" sz="2800" dirty="0"/>
              <a:t> 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  <p:extLst>
      <p:ext uri="{BB962C8B-B14F-4D97-AF65-F5344CB8AC3E}">
        <p14:creationId xmlns:p14="http://schemas.microsoft.com/office/powerpoint/2010/main" val="8860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Charitable Bequest Features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958138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Always respect your small lifetime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Can’t know about all the gifts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Can understand the value in residual estates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Easily most popular planned gift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Let’s forget about tax deduction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Expect cash, but anything of value possible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Realize, you’re not sharing all this with potential donors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Advise donors to talk to their attorneys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Talking about the value of long-term gifts to your mission &amp; values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Or, in other words, you’re not talking about death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sz="2000" dirty="0">
                <a:latin typeface="Helvetica"/>
              </a:rPr>
              <a:t>• Respectable PG programs can stop right here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dirty="0">
                <a:latin typeface="Helvetica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PlannedGivingAccelerator.com</a:t>
            </a:r>
            <a:r>
              <a:rPr lang="en-US" dirty="0"/>
              <a:t>/members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Types of Bequests: Outright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 charset="0"/>
                <a:cs typeface="+mn-cs"/>
              </a:rPr>
              <a:t>Specific dollar amount 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Specific asset</a:t>
            </a:r>
            <a:endParaRPr lang="en-US" sz="2800" dirty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Paid earlier, right after expenses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/>
                <a:cs typeface="+mj-cs"/>
              </a:rPr>
              <a:t>Types of Bequests: Residual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 charset="0"/>
              </a:rPr>
              <a:t>Percentage </a:t>
            </a:r>
            <a:r>
              <a:rPr lang="en-US" sz="2800" dirty="0">
                <a:latin typeface="Helvetica"/>
              </a:rPr>
              <a:t>dollar amount</a:t>
            </a:r>
            <a:endParaRPr lang="en-US" sz="2800" dirty="0">
              <a:latin typeface="Helvetica" charset="0"/>
              <a:cs typeface="+mn-cs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Paid later, after expenses &amp; outright bequests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  <p:extLst>
      <p:ext uri="{BB962C8B-B14F-4D97-AF65-F5344CB8AC3E}">
        <p14:creationId xmlns:p14="http://schemas.microsoft.com/office/powerpoint/2010/main" val="429100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>
                <a:latin typeface="Helvetica"/>
                <a:cs typeface="+mj-cs"/>
              </a:rPr>
              <a:t>Types of Bequests: Contingent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2209800"/>
            <a:ext cx="8234362" cy="3881438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</a:t>
            </a:r>
            <a:r>
              <a:rPr lang="en-US" sz="2800" dirty="0">
                <a:latin typeface="Helvetica" charset="0"/>
                <a:cs typeface="+mn-cs"/>
              </a:rPr>
              <a:t>Specific dollar amount (outright)</a:t>
            </a: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Specific asset </a:t>
            </a:r>
            <a:r>
              <a:rPr lang="en-US" sz="2800" dirty="0">
                <a:latin typeface="Helvetica" charset="0"/>
              </a:rPr>
              <a:t>(outright)</a:t>
            </a:r>
            <a:endParaRPr lang="en-US" sz="2800" dirty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Percentage dollar amount </a:t>
            </a:r>
            <a:r>
              <a:rPr lang="en-US" sz="2800" dirty="0">
                <a:latin typeface="Helvetica" charset="0"/>
              </a:rPr>
              <a:t>(residual)</a:t>
            </a:r>
            <a:endParaRPr lang="en-US" sz="2800" dirty="0">
              <a:latin typeface="Helvetica"/>
            </a:endParaRPr>
          </a:p>
          <a:p>
            <a:pPr eaLnBrk="1" hangingPunct="1">
              <a:buNone/>
              <a:defRPr/>
            </a:pPr>
            <a:r>
              <a:rPr lang="en-US" sz="2800" dirty="0">
                <a:latin typeface="Helvetica"/>
              </a:rPr>
              <a:t>• Paid rarely—contingency must be satisfied</a:t>
            </a:r>
            <a:endParaRPr lang="en-US" sz="2800" dirty="0">
              <a:latin typeface="Helvetica"/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Helvetic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</p:spTree>
    <p:extLst>
      <p:ext uri="{BB962C8B-B14F-4D97-AF65-F5344CB8AC3E}">
        <p14:creationId xmlns:p14="http://schemas.microsoft.com/office/powerpoint/2010/main" val="1272364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Helvetica" charset="0"/>
                <a:cs typeface="+mj-cs"/>
              </a:rPr>
              <a:t>Esteemed Members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PlannedGivingAccelerator.com/members</a:t>
            </a:r>
          </a:p>
        </p:txBody>
      </p:sp>
      <p:pic>
        <p:nvPicPr>
          <p:cNvPr id="4" name="Picture 3" descr="questions-answers-concept-blue-q-260nw-5195020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133600"/>
            <a:ext cx="6150535" cy="3733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X:Templates:Presentations:Designs:Straight Edge</Template>
  <TotalTime>4287</TotalTime>
  <Words>287</Words>
  <Application>Microsoft Macintosh PowerPoint</Application>
  <PresentationFormat>On-screen Show (4:3)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Chalkboard</vt:lpstr>
      <vt:lpstr>Helvetica</vt:lpstr>
      <vt:lpstr>Times New Roman</vt:lpstr>
      <vt:lpstr>Wingdings</vt:lpstr>
      <vt:lpstr>Straight Edge</vt:lpstr>
      <vt:lpstr>Esteemed Members Only:  Bequests</vt:lpstr>
      <vt:lpstr>Where We’re Headed</vt:lpstr>
      <vt:lpstr>This is NOT Planned Giving</vt:lpstr>
      <vt:lpstr>Charitable Bequest Features</vt:lpstr>
      <vt:lpstr>Types of Bequests: Outright</vt:lpstr>
      <vt:lpstr>Types of Bequests: Residual</vt:lpstr>
      <vt:lpstr>Types of Bequests: Contingent</vt:lpstr>
      <vt:lpstr>Esteemed Members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Small, Medium or Large:  How to Integrate Planned Giving Into Your Program</dc:title>
  <dc:creator>Information Services</dc:creator>
  <cp:lastModifiedBy>Tony M.</cp:lastModifiedBy>
  <cp:revision>503</cp:revision>
  <cp:lastPrinted>2005-04-20T01:40:54Z</cp:lastPrinted>
  <dcterms:created xsi:type="dcterms:W3CDTF">2004-07-21T20:50:49Z</dcterms:created>
  <dcterms:modified xsi:type="dcterms:W3CDTF">2023-03-15T21:59:21Z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1945544521</vt:i4>
  </property>
  <property fmtid="{D5CDD505-2E9C-101B-9397-08002B2CF9AE}" pid="3" name="_EmailSubject">
    <vt:lpwstr>Updated presentation</vt:lpwstr>
  </property>
  <property fmtid="{D5CDD505-2E9C-101B-9397-08002B2CF9AE}" pid="4" name="_AuthorEmail">
    <vt:lpwstr>CopherM@usa.redcross.org</vt:lpwstr>
  </property>
  <property fmtid="{D5CDD505-2E9C-101B-9397-08002B2CF9AE}" pid="5" name="_AuthorEmailDisplayName">
    <vt:lpwstr>Copher, Melissa</vt:lpwstr>
  </property>
</Properties>
</file>