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72" r:id="rId2"/>
    <p:sldId id="296" r:id="rId3"/>
    <p:sldId id="298" r:id="rId4"/>
    <p:sldId id="297" r:id="rId5"/>
    <p:sldId id="299" r:id="rId6"/>
    <p:sldId id="300" r:id="rId7"/>
    <p:sldId id="301" r:id="rId8"/>
    <p:sldId id="302" r:id="rId9"/>
    <p:sldId id="304" r:id="rId10"/>
    <p:sldId id="30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08" autoAdjust="0"/>
  </p:normalViewPr>
  <p:slideViewPr>
    <p:cSldViewPr>
      <p:cViewPr>
        <p:scale>
          <a:sx n="170" d="100"/>
          <a:sy n="170" d="100"/>
        </p:scale>
        <p:origin x="-2672" y="-7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fld id="{A115E910-AB61-6A4B-8F8F-6A771C28D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5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BDDA95-A994-BA46-BCE7-5181A42B6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1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4FC5D3-6A56-384B-A742-7D343F72788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E84C06-4AEC-0947-9382-976502D9EF5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A461F1-6197-7A48-99A7-CC36C28A683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81000"/>
            <a:ext cx="8686800" cy="6858000"/>
            <a:chOff x="0" y="0"/>
            <a:chExt cx="5472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02" y="494"/>
              <a:ext cx="4770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01" y="1336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08" y="543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8" name="Rectangle 6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76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169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219200" y="1371600"/>
            <a:ext cx="7467600" cy="1828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9593-8D73-924B-972B-386C969F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DF1B-55CA-BC44-8DEC-2A0D60F2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7A06-04A1-F74E-A7BB-A3D6EA3AE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8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BD05-256B-2441-BDED-50ED98FDE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F2D6-53EB-2C49-8C65-1F7DECF2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DB3C-FFEC-BE43-97D5-DE57667C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6385-5A39-8F4C-8AE3-69BCBA9C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568A-58C8-A74F-943D-206E112E2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560D-98B1-604A-A04F-A2AD2C80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140F-1FF0-8E49-8130-8C64C572E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F09F-B8F5-D945-9536-C8685AC2C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20163" cy="6858000"/>
            <a:chOff x="0" y="0"/>
            <a:chExt cx="5619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403" y="205"/>
              <a:ext cx="5216" cy="1123"/>
              <a:chOff x="400" y="205"/>
              <a:chExt cx="5216" cy="1123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</p:grpSp>
        <p:sp>
          <p:nvSpPr>
            <p:cNvPr id="70664" name="Rectangle 8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28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066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/>
                <a:cs typeface="+mn-cs"/>
              </a:defRPr>
            </a:lvl1pPr>
          </a:lstStyle>
          <a:p>
            <a:pPr>
              <a:defRPr/>
            </a:pPr>
            <a:fld id="{DF148FA9-3442-804E-BBB1-0E0740E44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91200"/>
            <a:ext cx="1752600" cy="10135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458200" cy="13160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latin typeface="Helvetica"/>
                <a:cs typeface="+mj-cs"/>
              </a:rPr>
              <a:t>Esteemed Members Only: </a:t>
            </a:r>
            <a:br>
              <a:rPr lang="en-US" sz="3200" dirty="0" smtClean="0">
                <a:latin typeface="Helvetica"/>
                <a:cs typeface="+mj-cs"/>
              </a:rPr>
            </a:br>
            <a:r>
              <a:rPr lang="en-US" sz="3200" dirty="0" smtClean="0">
                <a:latin typeface="Helvetica"/>
                <a:cs typeface="+mj-cs"/>
              </a:rPr>
              <a:t>Beyond Bequests 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7010400" cy="3886200"/>
          </a:xfrm>
        </p:spPr>
        <p:txBody>
          <a:bodyPr/>
          <a:lstStyle/>
          <a:p>
            <a:pPr eaLnBrk="1" hangingPunct="1">
              <a:defRPr/>
            </a:pPr>
            <a:endParaRPr lang="en-US" sz="3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Helvetica"/>
                <a:cs typeface="+mn-cs"/>
              </a:rPr>
              <a:t>Tony Martignetti, Esq.</a:t>
            </a:r>
          </a:p>
          <a:p>
            <a:pPr eaLnBrk="1" hangingPunct="1">
              <a:defRPr/>
            </a:pPr>
            <a:r>
              <a:rPr lang="en-US" sz="1600" smtClean="0">
                <a:latin typeface="Helvetica"/>
                <a:cs typeface="+mn-cs"/>
              </a:rPr>
              <a:t>June 8, </a:t>
            </a:r>
            <a:r>
              <a:rPr lang="en-US" sz="1600" dirty="0" smtClean="0">
                <a:latin typeface="Helvetica"/>
                <a:cs typeface="+mn-cs"/>
              </a:rPr>
              <a:t>2022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124200"/>
            <a:ext cx="4363932" cy="2523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 charset="0"/>
                <a:cs typeface="+mj-cs"/>
              </a:rPr>
              <a:t>Esteemed Members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pic>
        <p:nvPicPr>
          <p:cNvPr id="4" name="Picture 3" descr="questions-answers-concept-blue-q-260nw-5195020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33600"/>
            <a:ext cx="6150535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latin typeface="Helvetica"/>
                <a:cs typeface="+mj-cs"/>
              </a:rPr>
              <a:t>Where We’re Headed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•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dirty="0" smtClean="0">
                <a:latin typeface="Helvetica"/>
                <a:cs typeface="Helvetica"/>
              </a:rPr>
              <a:t>Living trusts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• Charitable IRA Rollover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• Life insurance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• Beneficiary designations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• Retained Life Estate (real estate)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76073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</a:rPr>
              <a:t>Mandatory Takeaway </a:t>
            </a:r>
            <a:endParaRPr lang="en-US" dirty="0" smtClean="0">
              <a:cs typeface="+mj-cs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610600" cy="4495800"/>
          </a:xfrm>
        </p:spPr>
        <p:txBody>
          <a:bodyPr/>
          <a:lstStyle/>
          <a:p>
            <a:pPr lvl="1" eaLnBrk="1" hangingPunct="1">
              <a:buFont typeface="Wingdings" charset="0"/>
              <a:buNone/>
              <a:defRPr/>
            </a:pPr>
            <a:endParaRPr lang="en-US" sz="2400" dirty="0" smtClean="0">
              <a:latin typeface="Helvetica"/>
            </a:endParaRP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Helvetica"/>
              </a:rPr>
              <a:t>  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Helvetica"/>
              </a:rPr>
              <a:t>You can have a very successful Planned Giving program ONLY PROMOTING BEQUESTS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2400" dirty="0" smtClean="0">
                <a:latin typeface="Helvetica"/>
              </a:rPr>
              <a:t>			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2000" dirty="0" smtClean="0">
                <a:latin typeface="Helvetica"/>
              </a:rPr>
              <a:t>	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3FC5B3-079D-E048-A007-BF0C3022DC5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PlannedGivingAccelerator.com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latin typeface="Helvetica"/>
                <a:cs typeface="+mj-cs"/>
              </a:rPr>
              <a:t>Living Trusts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958138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  <a:cs typeface="Helvetica"/>
              </a:rPr>
              <a:t>• Revocable: no tax deduction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  <a:cs typeface="Helvetica"/>
              </a:rPr>
              <a:t>• a/k/a Revocable Trust, Revocable Living Trust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  <a:cs typeface="Helvetica"/>
              </a:rPr>
              <a:t>• </a:t>
            </a:r>
            <a:r>
              <a:rPr lang="en-US" sz="1600" dirty="0" err="1" smtClean="0">
                <a:latin typeface="Helvetica"/>
                <a:cs typeface="Helvetica"/>
              </a:rPr>
              <a:t>Noncharitable</a:t>
            </a:r>
            <a:r>
              <a:rPr lang="en-US" sz="1600" dirty="0" smtClean="0">
                <a:latin typeface="Helvetica"/>
                <a:cs typeface="Helvetica"/>
              </a:rPr>
              <a:t> trust, but . . 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  <a:cs typeface="Helvetica"/>
              </a:rPr>
              <a:t>• Why folks create them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  <a:cs typeface="Helvetica"/>
              </a:rPr>
              <a:t>• Quicker distribution to you than wills: No probate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  <a:cs typeface="Helvetica"/>
              </a:rPr>
              <a:t>• Your donors who have these are telling you; check your </a:t>
            </a:r>
            <a:r>
              <a:rPr lang="en-US" sz="1600" dirty="0" smtClean="0">
                <a:latin typeface="Helvetica"/>
                <a:cs typeface="Helvetica"/>
              </a:rPr>
              <a:t>checks</a:t>
            </a:r>
            <a:r>
              <a:rPr lang="en-US" sz="1600" dirty="0" smtClean="0">
                <a:latin typeface="Helvetica"/>
                <a:cs typeface="Helvetica"/>
              </a:rPr>
              <a:t>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  <a:cs typeface="Helvetica"/>
              </a:rPr>
              <a:t>Jane Smith Trust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  <a:cs typeface="Helvetica"/>
              </a:rPr>
              <a:t>Jane Smith Rev Trust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  <a:cs typeface="Helvetica"/>
              </a:rPr>
              <a:t>Jane Smith Rev </a:t>
            </a:r>
            <a:r>
              <a:rPr lang="en-US" sz="1600" dirty="0" err="1" smtClean="0">
                <a:latin typeface="Helvetica"/>
                <a:cs typeface="Helvetica"/>
              </a:rPr>
              <a:t>Liv</a:t>
            </a:r>
            <a:r>
              <a:rPr lang="en-US" sz="1600" dirty="0" smtClean="0">
                <a:latin typeface="Helvetica"/>
                <a:cs typeface="Helvetica"/>
              </a:rPr>
              <a:t> Trust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  <a:cs typeface="Helvetica"/>
              </a:rPr>
              <a:t>Jane Smith, as Trustee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  <a:cs typeface="Helvetica"/>
              </a:rPr>
              <a:t>Jane Smith, TTEE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  <a:cs typeface="Helvetica"/>
              </a:rPr>
              <a:t>Jane Smith, TEE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  <a:cs typeface="Helvetica"/>
              </a:rPr>
              <a:t>Anything + “</a:t>
            </a:r>
            <a:r>
              <a:rPr lang="en-US" sz="1600" dirty="0" err="1" smtClean="0">
                <a:latin typeface="Helvetica"/>
                <a:cs typeface="Helvetica"/>
              </a:rPr>
              <a:t>dtd</a:t>
            </a:r>
            <a:r>
              <a:rPr lang="en-US" sz="1600" dirty="0" smtClean="0">
                <a:latin typeface="Helvetica"/>
                <a:cs typeface="Helvetica"/>
              </a:rPr>
              <a:t> 6/8/22” or “u/t/d 6/8/22” (under trust dated) or “u/d/t 6/8/22” (under date of trust)</a:t>
            </a:r>
            <a:endParaRPr lang="en-US" sz="18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1528533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latin typeface="Helvetica"/>
                <a:cs typeface="+mj-cs"/>
              </a:rPr>
              <a:t>Charitable IRA Rollover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8138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</a:t>
            </a:r>
            <a:r>
              <a:rPr lang="en-US" sz="2000" dirty="0">
                <a:latin typeface="Helvetica"/>
                <a:cs typeface="Helvetica"/>
              </a:rPr>
              <a:t> </a:t>
            </a:r>
            <a:r>
              <a:rPr lang="en-US" sz="2000" dirty="0" smtClean="0">
                <a:latin typeface="Helvetica"/>
                <a:cs typeface="Helvetica"/>
              </a:rPr>
              <a:t>Actually, it’s a Qualified Charitable Distribution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Age 70½ or over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Gift of cash today to your org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Required Minimum Distribution (RMD) at 72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This counts against RMD, helping many folks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No federal income tax on amount of distribution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	</a:t>
            </a:r>
            <a:r>
              <a:rPr lang="en-US" sz="2000" dirty="0" smtClean="0">
                <a:latin typeface="Helvetica"/>
                <a:cs typeface="Helvetica"/>
              </a:rPr>
              <a:t>- also, no federal charitable income tax deduction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Must come directly from IRA administrator to you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Nothing in exchange, like meals or tickets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Traditional IRA only; not Roth, SEP, SIMPLE, etc.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2043429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Helvetica"/>
                <a:cs typeface="+mj-cs"/>
              </a:rPr>
              <a:t>Life Insurance-Beneficiary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8138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</a:t>
            </a:r>
            <a:r>
              <a:rPr lang="en-US" sz="2000" dirty="0">
                <a:latin typeface="Helvetica"/>
                <a:cs typeface="Helvetica"/>
              </a:rPr>
              <a:t> </a:t>
            </a:r>
            <a:r>
              <a:rPr lang="en-US" sz="2000" dirty="0" smtClean="0">
                <a:latin typeface="Helvetica"/>
                <a:cs typeface="Helvetica"/>
              </a:rPr>
              <a:t>Alongside family, there’s a gift for your nonprofit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Whole life, much preferred over term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Overcome objection: “I have too many charities to help”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Simple change of beneficiary form, from company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0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661563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Helvetica"/>
                <a:cs typeface="+mj-cs"/>
              </a:rPr>
              <a:t>Life Insurance-Ownership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8138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</a:t>
            </a:r>
            <a:r>
              <a:rPr lang="en-US" sz="2000" dirty="0">
                <a:latin typeface="Helvetica"/>
                <a:cs typeface="Helvetica"/>
              </a:rPr>
              <a:t> </a:t>
            </a:r>
            <a:r>
              <a:rPr lang="en-US" sz="2000" dirty="0" smtClean="0">
                <a:latin typeface="Helvetica"/>
                <a:cs typeface="Helvetica"/>
              </a:rPr>
              <a:t>Your nonprofit now owns the policy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Donor pledges to make premium payments, if any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Best way: Gifts to you, you make payments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Terrific stewardship opportunities, with each payment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Needs coordination with CFO/Treasurer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Org benefit: Owns an increasing net asset each year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Donor benefit: New policy, deduct premium payments, federally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Donor benefit: Existing policy, deduct cash surrender value (approximately) + premium payments, if any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Risk: Donor stops making gifts to cover payments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0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1243434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Helvetica"/>
                <a:cs typeface="+mj-cs"/>
              </a:rPr>
              <a:t>Beneficiary Designations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8138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</a:t>
            </a:r>
            <a:r>
              <a:rPr lang="en-US" sz="2000" dirty="0">
                <a:latin typeface="Helvetica"/>
                <a:cs typeface="Helvetica"/>
              </a:rPr>
              <a:t> </a:t>
            </a:r>
            <a:r>
              <a:rPr lang="en-US" sz="2000" dirty="0" smtClean="0">
                <a:latin typeface="Helvetica"/>
                <a:cs typeface="Helvetica"/>
              </a:rPr>
              <a:t>Any financial asset with death beneficiary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Often called Payable on Death (POD), or Transfer on Death (TOD) clauses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Life insurance, as above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Retirement plans: any IRA; 401(k); 403(b) (TIAA account)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Commercial annuities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Brokerage accounts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smtClean="0">
                <a:latin typeface="Helvetica"/>
                <a:cs typeface="Helvetica"/>
              </a:rPr>
              <a:t>• Checking </a:t>
            </a:r>
            <a:r>
              <a:rPr lang="en-US" sz="2000" dirty="0" smtClean="0">
                <a:latin typeface="Helvetica"/>
                <a:cs typeface="Helvetica"/>
              </a:rPr>
              <a:t>&amp; savings accounts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1639144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C2BF7-8F86-4049-9680-C6AEE3DDE4B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2931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Helvetica"/>
                <a:cs typeface="Helvetica"/>
              </a:rPr>
              <a:t>Retained Life Estate</a:t>
            </a:r>
            <a:r>
              <a:rPr lang="en-US" dirty="0" smtClean="0">
                <a:latin typeface="Chalkboard" charset="0"/>
                <a:cs typeface="+mj-cs"/>
              </a:rPr>
              <a:t> </a:t>
            </a:r>
            <a:br>
              <a:rPr lang="en-US" dirty="0" smtClean="0">
                <a:latin typeface="Chalkboard" charset="0"/>
                <a:cs typeface="+mj-cs"/>
              </a:rPr>
            </a:br>
            <a:endParaRPr lang="en-US" dirty="0" smtClean="0">
              <a:latin typeface="Chalkboard" charset="0"/>
              <a:cs typeface="+mj-cs"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3375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Any real estate, not only primary residence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Building or no building, doesn’t matter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Transfer </a:t>
            </a:r>
            <a:r>
              <a:rPr lang="en-US" sz="2000" u="sng" dirty="0" smtClean="0">
                <a:latin typeface="Helvetica"/>
                <a:cs typeface="Helvetica"/>
              </a:rPr>
              <a:t>by deed</a:t>
            </a:r>
            <a:r>
              <a:rPr lang="en-US" sz="2000" dirty="0" smtClean="0">
                <a:latin typeface="Helvetica"/>
                <a:cs typeface="Helvetica"/>
              </a:rPr>
              <a:t> to your nonprofit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Separating life &amp; remainder interests in real estate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Donor keeps “life interest”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You get “remainder interest” at donor’s death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Donor pays taxes, insurances, upkeep, repairs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</a:t>
            </a:r>
            <a:r>
              <a:rPr lang="en-US" sz="2000" dirty="0" smtClean="0">
                <a:latin typeface="Helvetica"/>
                <a:cs typeface="Helvetica"/>
              </a:rPr>
              <a:t>Making gift this way, rather than by will, your donor gets a federal income tax charitable deduction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And you get a bookable</a:t>
            </a:r>
            <a:r>
              <a:rPr lang="en-US" sz="2000" smtClean="0">
                <a:latin typeface="Helvetica"/>
                <a:cs typeface="Helvetica"/>
              </a:rPr>
              <a:t>, increasing </a:t>
            </a:r>
            <a:r>
              <a:rPr lang="en-US" sz="2000" dirty="0" smtClean="0">
                <a:latin typeface="Helvetica"/>
                <a:cs typeface="Helvetica"/>
              </a:rPr>
              <a:t>asset</a:t>
            </a:r>
            <a:endParaRPr lang="en-US" sz="20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Also called “Life Estate”</a:t>
            </a:r>
            <a:endParaRPr lang="en-US" sz="20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 smtClean="0">
              <a:latin typeface="Chalkboard" charset="0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 smtClean="0">
              <a:latin typeface="Chalkboard" charset="0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X:Templates:Presentations:Designs:Straight Edge</Template>
  <TotalTime>6904</TotalTime>
  <Words>569</Words>
  <Application>Microsoft Macintosh PowerPoint</Application>
  <PresentationFormat>On-screen Show (4:3)</PresentationFormat>
  <Paragraphs>103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Straight Edge</vt:lpstr>
      <vt:lpstr>Esteemed Members Only:  Beyond Bequests I</vt:lpstr>
      <vt:lpstr>Where We’re Headed</vt:lpstr>
      <vt:lpstr>Mandatory Takeaway </vt:lpstr>
      <vt:lpstr>Living Trusts</vt:lpstr>
      <vt:lpstr>Charitable IRA Rollover</vt:lpstr>
      <vt:lpstr>Life Insurance-Beneficiary</vt:lpstr>
      <vt:lpstr>Life Insurance-Ownership</vt:lpstr>
      <vt:lpstr>Beneficiary Designations</vt:lpstr>
      <vt:lpstr>Retained Life Estate  </vt:lpstr>
      <vt:lpstr>Esteemed Members</vt:lpstr>
    </vt:vector>
  </TitlesOfParts>
  <Company>American Red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Small, Medium or Large:  How to Integrate Planned Giving Into Your Program</dc:title>
  <dc:creator>Information Services</dc:creator>
  <cp:lastModifiedBy>Office 2004 Test Drive User</cp:lastModifiedBy>
  <cp:revision>831</cp:revision>
  <cp:lastPrinted>2005-04-20T01:40:54Z</cp:lastPrinted>
  <dcterms:created xsi:type="dcterms:W3CDTF">2004-07-21T20:50:49Z</dcterms:created>
  <dcterms:modified xsi:type="dcterms:W3CDTF">2022-06-08T12:09:54Z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1945544521</vt:i4>
  </property>
  <property fmtid="{D5CDD505-2E9C-101B-9397-08002B2CF9AE}" pid="3" name="_EmailSubject">
    <vt:lpwstr>Updated presentation</vt:lpwstr>
  </property>
  <property fmtid="{D5CDD505-2E9C-101B-9397-08002B2CF9AE}" pid="4" name="_AuthorEmail">
    <vt:lpwstr>CopherM@usa.redcross.org</vt:lpwstr>
  </property>
  <property fmtid="{D5CDD505-2E9C-101B-9397-08002B2CF9AE}" pid="5" name="_AuthorEmailDisplayName">
    <vt:lpwstr>Copher, Melissa</vt:lpwstr>
  </property>
</Properties>
</file>