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272" r:id="rId2"/>
    <p:sldId id="296" r:id="rId3"/>
    <p:sldId id="37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08" autoAdjust="0"/>
  </p:normalViewPr>
  <p:slideViewPr>
    <p:cSldViewPr>
      <p:cViewPr>
        <p:scale>
          <a:sx n="170" d="100"/>
          <a:sy n="170" d="100"/>
        </p:scale>
        <p:origin x="-2672" y="-7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fld id="{A115E910-AB61-6A4B-8F8F-6A771C28D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BDDA95-A994-BA46-BCE7-5181A42B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C5D3-6A56-384B-A742-7D343F7278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16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467600" cy="1828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593-8D73-924B-972B-386C969F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DF1B-55CA-BC44-8DEC-2A0D60F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7A06-04A1-F74E-A7BB-A3D6EA3AE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D05-256B-2441-BDED-50ED98FD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F2D6-53EB-2C49-8C65-1F7DECF2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DB3C-FFEC-BE43-97D5-DE57667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385-5A39-8F4C-8AE3-69BCBA9C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568A-58C8-A74F-943D-206E112E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560D-98B1-604A-A04F-A2AD2C80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140F-1FF0-8E49-8130-8C64C572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F09F-B8F5-D945-9536-C8685AC2C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20163" cy="6858000"/>
            <a:chOff x="0" y="0"/>
            <a:chExt cx="5619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403" y="205"/>
              <a:ext cx="5216" cy="1123"/>
              <a:chOff x="400" y="205"/>
              <a:chExt cx="5216" cy="1123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</p:grpSp>
        <p:sp>
          <p:nvSpPr>
            <p:cNvPr id="70664" name="Rectangle 8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28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/>
                <a:cs typeface="+mn-cs"/>
              </a:defRPr>
            </a:lvl1pPr>
          </a:lstStyle>
          <a:p>
            <a:pPr>
              <a:defRPr/>
            </a:pPr>
            <a:fld id="{DF148FA9-3442-804E-BBB1-0E0740E44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91200"/>
            <a:ext cx="1752600" cy="1013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160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latin typeface="Helvetica"/>
                <a:cs typeface="+mj-cs"/>
              </a:rPr>
              <a:t>Esteemed Members Only: </a:t>
            </a:r>
            <a:br>
              <a:rPr lang="en-US" sz="3200" dirty="0" smtClean="0">
                <a:latin typeface="Helvetica"/>
                <a:cs typeface="+mj-cs"/>
              </a:rPr>
            </a:br>
            <a:r>
              <a:rPr lang="en-US" sz="3200" smtClean="0">
                <a:latin typeface="Helvetica"/>
                <a:cs typeface="+mj-cs"/>
              </a:rPr>
              <a:t>Breakouts for Your </a:t>
            </a:r>
            <a:r>
              <a:rPr lang="en-US" sz="3200" dirty="0" smtClean="0">
                <a:latin typeface="Helvetica"/>
                <a:cs typeface="+mj-cs"/>
              </a:rPr>
              <a:t>Planned Giving Conversations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7010400" cy="3886200"/>
          </a:xfrm>
        </p:spPr>
        <p:txBody>
          <a:bodyPr/>
          <a:lstStyle/>
          <a:p>
            <a:pPr eaLnBrk="1" hangingPunct="1">
              <a:defRPr/>
            </a:pPr>
            <a:endParaRPr lang="en-US" sz="3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Helvetica"/>
                <a:cs typeface="+mn-cs"/>
              </a:rPr>
              <a:t>Tony Martignetti, Esq.</a:t>
            </a:r>
          </a:p>
          <a:p>
            <a:pPr eaLnBrk="1" hangingPunct="1">
              <a:defRPr/>
            </a:pPr>
            <a:r>
              <a:rPr lang="en-US" sz="1600" smtClean="0">
                <a:latin typeface="Helvetica"/>
                <a:cs typeface="+mn-cs"/>
              </a:rPr>
              <a:t>June 1, 2022</a:t>
            </a:r>
            <a:endParaRPr lang="en-US" sz="1600" dirty="0" smtClean="0">
              <a:latin typeface="Helvetica"/>
              <a:cs typeface="+mn-cs"/>
            </a:endParaRP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24200"/>
            <a:ext cx="4363932" cy="2523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atin typeface="Helvetica"/>
                <a:cs typeface="+mj-cs"/>
              </a:rPr>
              <a:t>Breakout Exercises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800" dirty="0" smtClean="0">
                <a:latin typeface="Helvetica"/>
                <a:cs typeface="Helvetica"/>
              </a:rPr>
              <a:t>Convo 1: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latin typeface="Helvetica"/>
                <a:cs typeface="Helvetica"/>
              </a:rPr>
              <a:t>Explain to a potential bequest donor, the details of your funding &amp; your financial </a:t>
            </a:r>
            <a:r>
              <a:rPr lang="en-US" sz="1800" dirty="0" smtClean="0">
                <a:latin typeface="Helvetica"/>
                <a:cs typeface="Helvetica"/>
              </a:rPr>
              <a:t>needs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800" dirty="0" smtClean="0">
                <a:latin typeface="Helvetica"/>
                <a:cs typeface="Helvetica"/>
              </a:rPr>
              <a:t>Convo 2:</a:t>
            </a: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latin typeface="Helvetica"/>
                <a:cs typeface="Helvetica"/>
              </a:rPr>
              <a:t>Explain to a potential bequest donor, what your org will be doing 20, 30 years from now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800" dirty="0" smtClean="0">
                <a:latin typeface="Helvetica"/>
                <a:cs typeface="Helvetica"/>
              </a:rPr>
              <a:t>Convo 3:</a:t>
            </a: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latin typeface="Helvetica"/>
                <a:cs typeface="Helvetica"/>
              </a:rPr>
              <a:t>Explain to a potential bequest donor, the importance of building your endowment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/>
                <a:cs typeface="+mj-cs"/>
              </a:rPr>
              <a:t>Critiquing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7848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latin typeface="Helvetica"/>
              <a:cs typeface="Helvetica"/>
            </a:endParaRPr>
          </a:p>
          <a:p>
            <a:r>
              <a:rPr lang="en-US" sz="2000" dirty="0" smtClean="0">
                <a:latin typeface="Helvetica"/>
                <a:cs typeface="Helvetica"/>
              </a:rPr>
              <a:t>Knowledgeable; right balance of detail; confident; enthusiastic</a:t>
            </a:r>
          </a:p>
          <a:p>
            <a:endParaRPr lang="en-US" sz="2000" dirty="0">
              <a:latin typeface="Helvetica"/>
              <a:cs typeface="Helvetica"/>
            </a:endParaRPr>
          </a:p>
          <a:p>
            <a:r>
              <a:rPr lang="en-US" sz="2000" dirty="0" smtClean="0">
                <a:latin typeface="Helvetica"/>
                <a:cs typeface="Helvetica"/>
              </a:rPr>
              <a:t>Give </a:t>
            </a:r>
            <a:r>
              <a:rPr lang="en-US" sz="2000" dirty="0">
                <a:latin typeface="Helvetica"/>
                <a:cs typeface="Helvetica"/>
              </a:rPr>
              <a:t>to &lt;mission&gt; through &lt;nonprofit&gt;</a:t>
            </a:r>
          </a:p>
          <a:p>
            <a:endParaRPr lang="en-US" sz="2000" dirty="0" smtClean="0">
              <a:latin typeface="Helvetica"/>
              <a:cs typeface="Helvetica"/>
            </a:endParaRPr>
          </a:p>
          <a:p>
            <a:r>
              <a:rPr lang="en-US" sz="2000" dirty="0" smtClean="0">
                <a:latin typeface="Helvetica"/>
                <a:cs typeface="Helvetica"/>
              </a:rPr>
              <a:t>Talking </a:t>
            </a:r>
            <a:r>
              <a:rPr lang="en-US" sz="2000" dirty="0">
                <a:latin typeface="Helvetica"/>
                <a:cs typeface="Helvetica"/>
              </a:rPr>
              <a:t>to a </a:t>
            </a:r>
            <a:r>
              <a:rPr lang="en-US" sz="2000" dirty="0" smtClean="0">
                <a:latin typeface="Helvetica"/>
                <a:cs typeface="Helvetica"/>
              </a:rPr>
              <a:t>peer; </a:t>
            </a:r>
            <a:r>
              <a:rPr lang="en-US" sz="2000" dirty="0">
                <a:latin typeface="Helvetica"/>
                <a:cs typeface="Helvetica"/>
              </a:rPr>
              <a:t>be </a:t>
            </a:r>
            <a:r>
              <a:rPr lang="en-US" sz="2000" dirty="0" smtClean="0">
                <a:latin typeface="Helvetica"/>
                <a:cs typeface="Helvetica"/>
              </a:rPr>
              <a:t>yourself; </a:t>
            </a:r>
            <a:r>
              <a:rPr lang="en-US" sz="2000" dirty="0">
                <a:latin typeface="Helvetica"/>
                <a:cs typeface="Helvetica"/>
              </a:rPr>
              <a:t>be </a:t>
            </a:r>
            <a:r>
              <a:rPr lang="en-US" sz="2000" dirty="0" smtClean="0">
                <a:latin typeface="Helvetica"/>
                <a:cs typeface="Helvetica"/>
              </a:rPr>
              <a:t>authentic; be confident</a:t>
            </a:r>
          </a:p>
          <a:p>
            <a:endParaRPr lang="en-US" sz="2000" dirty="0">
              <a:latin typeface="Helvetica"/>
              <a:cs typeface="Helvetica"/>
            </a:endParaRPr>
          </a:p>
          <a:p>
            <a:r>
              <a:rPr lang="en-US" sz="2000" dirty="0">
                <a:latin typeface="Helvetica"/>
                <a:cs typeface="Helvetica"/>
              </a:rPr>
              <a:t>Would you be open to a conversation about long-term investment</a:t>
            </a:r>
            <a:r>
              <a:rPr lang="en-US" sz="2000" dirty="0" smtClean="0">
                <a:latin typeface="Helvetica"/>
                <a:cs typeface="Helvetica"/>
              </a:rPr>
              <a:t>?</a:t>
            </a:r>
            <a:endParaRPr lang="en-US" sz="2000" dirty="0">
              <a:latin typeface="Helvetica"/>
              <a:cs typeface="Helvetica"/>
            </a:endParaRPr>
          </a:p>
          <a:p>
            <a:endParaRPr lang="en-US" sz="2000" dirty="0" smtClean="0">
              <a:latin typeface="Helvetica"/>
              <a:cs typeface="Helvetica"/>
            </a:endParaRPr>
          </a:p>
          <a:p>
            <a:r>
              <a:rPr lang="en-US" sz="2000" dirty="0" smtClean="0">
                <a:latin typeface="Helvetica"/>
                <a:cs typeface="Helvetica"/>
              </a:rPr>
              <a:t>Ask </a:t>
            </a:r>
            <a:r>
              <a:rPr lang="en-US" sz="2000" dirty="0">
                <a:latin typeface="Helvetica"/>
                <a:cs typeface="Helvetica"/>
              </a:rPr>
              <a:t>for the next meeting/convo; tell them what you’re going to do next</a:t>
            </a:r>
          </a:p>
          <a:p>
            <a:endParaRPr lang="en-US" sz="2000" dirty="0" smtClean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61427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X:Templates:Presentations:Designs:Straight Edge</Template>
  <TotalTime>6762</TotalTime>
  <Words>141</Words>
  <Application>Microsoft Macintosh PowerPoint</Application>
  <PresentationFormat>On-screen Show (4:3)</PresentationFormat>
  <Paragraphs>35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Straight Edge</vt:lpstr>
      <vt:lpstr>Esteemed Members Only:  Breakouts for Your Planned Giving Conversations</vt:lpstr>
      <vt:lpstr>Breakout Exercises</vt:lpstr>
      <vt:lpstr>Critiquing </vt:lpstr>
    </vt:vector>
  </TitlesOfParts>
  <Company>American Red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Medium or Large:  How to Integrate Planned Giving Into Your Program</dc:title>
  <dc:creator>Information Services</dc:creator>
  <cp:lastModifiedBy>Office 2004 Test Drive User</cp:lastModifiedBy>
  <cp:revision>766</cp:revision>
  <cp:lastPrinted>2005-04-20T01:40:54Z</cp:lastPrinted>
  <dcterms:created xsi:type="dcterms:W3CDTF">2004-07-21T20:50:49Z</dcterms:created>
  <dcterms:modified xsi:type="dcterms:W3CDTF">2022-06-01T20:33:02Z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1945544521</vt:i4>
  </property>
  <property fmtid="{D5CDD505-2E9C-101B-9397-08002B2CF9AE}" pid="3" name="_EmailSubject">
    <vt:lpwstr>Updated presentation</vt:lpwstr>
  </property>
  <property fmtid="{D5CDD505-2E9C-101B-9397-08002B2CF9AE}" pid="4" name="_AuthorEmail">
    <vt:lpwstr>CopherM@usa.redcross.org</vt:lpwstr>
  </property>
  <property fmtid="{D5CDD505-2E9C-101B-9397-08002B2CF9AE}" pid="5" name="_AuthorEmailDisplayName">
    <vt:lpwstr>Copher, Melissa</vt:lpwstr>
  </property>
</Properties>
</file>