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72" r:id="rId2"/>
    <p:sldId id="296" r:id="rId3"/>
    <p:sldId id="37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08" autoAdjust="0"/>
  </p:normalViewPr>
  <p:slideViewPr>
    <p:cSldViewPr>
      <p:cViewPr>
        <p:scale>
          <a:sx n="170" d="100"/>
          <a:sy n="170" d="100"/>
        </p:scale>
        <p:origin x="-2672" y="-7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Helvetic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Helvetic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/>
                <a:cs typeface="+mn-cs"/>
              </a:defRPr>
            </a:lvl1pPr>
          </a:lstStyle>
          <a:p>
            <a:pPr>
              <a:defRPr/>
            </a:pPr>
            <a:fld id="{A115E910-AB61-6A4B-8F8F-6A771C28D2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52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BBDDA95-A994-BA46-BCE7-5181A42B6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012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4FC5D3-6A56-384B-A742-7D343F72788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81000"/>
            <a:ext cx="8686800" cy="6858000"/>
            <a:chOff x="0" y="0"/>
            <a:chExt cx="5472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02" y="494"/>
              <a:ext cx="4770" cy="9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901" y="1336"/>
              <a:ext cx="3567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charset="0"/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708" y="543"/>
              <a:ext cx="3567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charset="0"/>
                <a:cs typeface="+mn-cs"/>
              </a:endParaRPr>
            </a:p>
          </p:txBody>
        </p:sp>
        <p:sp>
          <p:nvSpPr>
            <p:cNvPr id="8" name="Rectangle 6" descr="Light horizontal"/>
            <p:cNvSpPr>
              <a:spLocks noChangeArrowheads="1"/>
            </p:cNvSpPr>
            <p:nvPr/>
          </p:nvSpPr>
          <p:spPr bwMode="auto">
            <a:xfrm>
              <a:off x="0" y="0"/>
              <a:ext cx="576" cy="4320"/>
            </a:xfrm>
            <a:prstGeom prst="rect">
              <a:avLst/>
            </a:prstGeom>
            <a:pattFill prst="ltHorz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/>
                <a:cs typeface="+mn-cs"/>
              </a:endParaRPr>
            </a:p>
          </p:txBody>
        </p:sp>
      </p:grpSp>
      <p:sp>
        <p:nvSpPr>
          <p:cNvPr id="7169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219200" y="1371600"/>
            <a:ext cx="7467600" cy="18288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169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11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79593-8D73-924B-972B-386C969F0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8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8DF1B-55CA-BC44-8DEC-2A0D60F2E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A7A06-04A1-F74E-A7BB-A3D6EA3AE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8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BD05-256B-2441-BDED-50ED98FDE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5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4F2D6-53EB-2C49-8C65-1F7DECF2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5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FDB3C-FFEC-BE43-97D5-DE57667C3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A6385-5A39-8F4C-8AE3-69BCBA9C2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0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5568A-58C8-A74F-943D-206E112E2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3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E560D-98B1-604A-A04F-A2AD2C802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5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8140F-1FF0-8E49-8130-8C64C572E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8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DF09F-B8F5-D945-9536-C8685AC2C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920163" cy="6858000"/>
            <a:chOff x="0" y="0"/>
            <a:chExt cx="5619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403" y="205"/>
              <a:ext cx="5216" cy="1123"/>
              <a:chOff x="400" y="205"/>
              <a:chExt cx="5216" cy="1123"/>
            </a:xfrm>
          </p:grpSpPr>
          <p:sp>
            <p:nvSpPr>
              <p:cNvPr id="70660" name="Rectangle 4"/>
              <p:cNvSpPr>
                <a:spLocks noChangeArrowheads="1"/>
              </p:cNvSpPr>
              <p:nvPr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/>
                  <a:cs typeface="+mn-cs"/>
                </a:endParaRPr>
              </a:p>
            </p:txBody>
          </p:sp>
          <p:sp>
            <p:nvSpPr>
              <p:cNvPr id="70661" name="Rectangle 5"/>
              <p:cNvSpPr>
                <a:spLocks noChangeArrowheads="1"/>
              </p:cNvSpPr>
              <p:nvPr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/>
                  <a:cs typeface="+mn-cs"/>
                </a:endParaRPr>
              </a:p>
            </p:txBody>
          </p:sp>
          <p:sp>
            <p:nvSpPr>
              <p:cNvPr id="70662" name="Rectangle 6"/>
              <p:cNvSpPr>
                <a:spLocks noChangeArrowheads="1"/>
              </p:cNvSpPr>
              <p:nvPr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/>
                  <a:cs typeface="+mn-cs"/>
                </a:endParaRPr>
              </a:p>
            </p:txBody>
          </p:sp>
          <p:sp>
            <p:nvSpPr>
              <p:cNvPr id="70663" name="Rectangle 7"/>
              <p:cNvSpPr>
                <a:spLocks noChangeArrowheads="1"/>
              </p:cNvSpPr>
              <p:nvPr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/>
                  <a:cs typeface="+mn-cs"/>
                </a:endParaRPr>
              </a:p>
            </p:txBody>
          </p:sp>
        </p:grpSp>
        <p:sp>
          <p:nvSpPr>
            <p:cNvPr id="70664" name="Rectangle 8" descr="Light horizontal"/>
            <p:cNvSpPr>
              <a:spLocks noChangeArrowheads="1"/>
            </p:cNvSpPr>
            <p:nvPr/>
          </p:nvSpPr>
          <p:spPr bwMode="auto">
            <a:xfrm>
              <a:off x="0" y="0"/>
              <a:ext cx="528" cy="4320"/>
            </a:xfrm>
            <a:prstGeom prst="rect">
              <a:avLst/>
            </a:prstGeom>
            <a:pattFill prst="ltHorz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/>
                <a:cs typeface="+mn-cs"/>
              </a:endParaRPr>
            </a:p>
          </p:txBody>
        </p:sp>
      </p:grpSp>
      <p:sp>
        <p:nvSpPr>
          <p:cNvPr id="7066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>
              <a:defRPr/>
            </a:pPr>
            <a:r>
              <a:rPr lang="en-US" dirty="0" err="1" smtClean="0"/>
              <a:t>PlannedGivingAccelerator.com</a:t>
            </a:r>
            <a:r>
              <a:rPr lang="en-US" dirty="0" smtClean="0"/>
              <a:t>/members</a:t>
            </a:r>
          </a:p>
        </p:txBody>
      </p:sp>
      <p:sp>
        <p:nvSpPr>
          <p:cNvPr id="7066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Helvetica"/>
                <a:cs typeface="+mn-cs"/>
              </a:defRPr>
            </a:lvl1pPr>
          </a:lstStyle>
          <a:p>
            <a:pPr>
              <a:defRPr/>
            </a:pPr>
            <a:fld id="{DF148FA9-3442-804E-BBB1-0E0740E44D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066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3" name="Picture 2" descr="PlannedGivingAcceelerator_logo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791200"/>
            <a:ext cx="1752600" cy="10135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w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charset="0"/>
        <a:buChar char="l"/>
        <a:defRPr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charset="0"/>
        <a:buChar char="w"/>
        <a:defRPr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8458200" cy="131603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latin typeface="Helvetica"/>
                <a:cs typeface="+mj-cs"/>
              </a:rPr>
              <a:t>Esteemed Members Only: </a:t>
            </a:r>
            <a:br>
              <a:rPr lang="en-US" sz="3200" dirty="0" smtClean="0">
                <a:latin typeface="Helvetica"/>
                <a:cs typeface="+mj-cs"/>
              </a:rPr>
            </a:br>
            <a:r>
              <a:rPr lang="en-US" sz="3200" smtClean="0">
                <a:latin typeface="Helvetica"/>
                <a:cs typeface="+mj-cs"/>
              </a:rPr>
              <a:t>Breakouts for Your </a:t>
            </a:r>
            <a:r>
              <a:rPr lang="en-US" sz="3200" dirty="0" smtClean="0">
                <a:latin typeface="Helvetica"/>
                <a:cs typeface="+mj-cs"/>
              </a:rPr>
              <a:t>Planned Giving Conversations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43200"/>
            <a:ext cx="7010400" cy="3886200"/>
          </a:xfrm>
        </p:spPr>
        <p:txBody>
          <a:bodyPr/>
          <a:lstStyle/>
          <a:p>
            <a:pPr eaLnBrk="1" hangingPunct="1">
              <a:defRPr/>
            </a:pPr>
            <a:endParaRPr lang="en-US" sz="3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r>
              <a:rPr lang="en-US" sz="1600" dirty="0" smtClean="0">
                <a:latin typeface="Helvetica"/>
                <a:cs typeface="+mn-cs"/>
              </a:rPr>
              <a:t>Tony Martignetti, Esq.</a:t>
            </a:r>
          </a:p>
          <a:p>
            <a:pPr eaLnBrk="1" hangingPunct="1">
              <a:defRPr/>
            </a:pPr>
            <a:r>
              <a:rPr lang="en-US" sz="1600" smtClean="0">
                <a:latin typeface="Helvetica"/>
                <a:cs typeface="+mn-cs"/>
              </a:rPr>
              <a:t>June 1, 2022</a:t>
            </a:r>
            <a:endParaRPr lang="en-US" sz="1600" dirty="0" smtClean="0">
              <a:latin typeface="Helvetica"/>
              <a:cs typeface="+mn-cs"/>
            </a:endParaRPr>
          </a:p>
        </p:txBody>
      </p:sp>
      <p:pic>
        <p:nvPicPr>
          <p:cNvPr id="3" name="Picture 2" descr="PlannedGivingAcceelerator_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124200"/>
            <a:ext cx="4363932" cy="2523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latin typeface="Helvetica"/>
                <a:cs typeface="+mj-cs"/>
              </a:rPr>
              <a:t>Breakout Exercises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958138" cy="3276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800" dirty="0" smtClean="0">
                <a:latin typeface="Helvetica"/>
                <a:cs typeface="Helvetica"/>
              </a:rPr>
              <a:t>Convo 1: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800" dirty="0">
                <a:latin typeface="Helvetica"/>
                <a:cs typeface="Helvetica"/>
              </a:rPr>
              <a:t>Explain to a potential bequest donor, the details of your funding &amp; your financial </a:t>
            </a:r>
            <a:r>
              <a:rPr lang="en-US" sz="1800" dirty="0" smtClean="0">
                <a:latin typeface="Helvetica"/>
                <a:cs typeface="Helvetica"/>
              </a:rPr>
              <a:t>needs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800" dirty="0">
              <a:latin typeface="Helvetica"/>
              <a:cs typeface="Helvetica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latin typeface="Helvetica"/>
                <a:cs typeface="Helvetica"/>
              </a:rPr>
              <a:t>Convo 2:</a:t>
            </a:r>
            <a:endParaRPr lang="en-US" sz="1800" dirty="0">
              <a:latin typeface="Helvetica"/>
              <a:cs typeface="Helvetica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800" dirty="0">
                <a:latin typeface="Helvetica"/>
                <a:cs typeface="Helvetica"/>
              </a:rPr>
              <a:t>Explain to a potential bequest donor, what your org will be doing 20, 30 years from now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800" dirty="0" smtClean="0">
              <a:latin typeface="Helvetica"/>
              <a:cs typeface="Helvetica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latin typeface="Helvetica"/>
                <a:cs typeface="Helvetica"/>
              </a:rPr>
              <a:t>Convo 3:</a:t>
            </a:r>
            <a:endParaRPr lang="en-US" sz="1800" dirty="0">
              <a:latin typeface="Helvetica"/>
              <a:cs typeface="Helvetica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800" dirty="0">
                <a:latin typeface="Helvetica"/>
                <a:cs typeface="Helvetica"/>
              </a:rPr>
              <a:t>Explain to a potential bequest donor, the importance of building your endowment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800" dirty="0" smtClean="0">
              <a:latin typeface="Helvetica"/>
              <a:cs typeface="Helvetica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 smtClean="0">
              <a:latin typeface="Helvetic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PlannedGivingAccelerator.com</a:t>
            </a:r>
            <a:r>
              <a:rPr lang="en-US" dirty="0" smtClean="0"/>
              <a:t>/members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Helvetica"/>
                <a:cs typeface="+mj-cs"/>
              </a:rPr>
              <a:t>Critiquing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958138" cy="3276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 smtClean="0">
              <a:latin typeface="Helvetic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 smtClean="0">
              <a:latin typeface="Helvetic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PlannedGivingAccelerator.com</a:t>
            </a:r>
            <a:r>
              <a:rPr lang="en-US" dirty="0" smtClean="0"/>
              <a:t>/members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2133600"/>
            <a:ext cx="7848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latin typeface="Helvetica"/>
              <a:cs typeface="Helvetica"/>
            </a:endParaRPr>
          </a:p>
          <a:p>
            <a:r>
              <a:rPr lang="en-US" sz="2000" dirty="0" smtClean="0">
                <a:latin typeface="Helvetica"/>
                <a:cs typeface="Helvetica"/>
              </a:rPr>
              <a:t>Knowledgeable; right balance of detail; confident; enthusiastic</a:t>
            </a:r>
          </a:p>
          <a:p>
            <a:endParaRPr lang="en-US" sz="2000" dirty="0">
              <a:latin typeface="Helvetica"/>
              <a:cs typeface="Helvetica"/>
            </a:endParaRPr>
          </a:p>
          <a:p>
            <a:r>
              <a:rPr lang="en-US" sz="2000" dirty="0" smtClean="0">
                <a:latin typeface="Helvetica"/>
                <a:cs typeface="Helvetica"/>
              </a:rPr>
              <a:t>Give </a:t>
            </a:r>
            <a:r>
              <a:rPr lang="en-US" sz="2000" dirty="0">
                <a:latin typeface="Helvetica"/>
                <a:cs typeface="Helvetica"/>
              </a:rPr>
              <a:t>to &lt;mission&gt; through &lt;nonprofit&gt;</a:t>
            </a:r>
          </a:p>
          <a:p>
            <a:endParaRPr lang="en-US" sz="2000" dirty="0" smtClean="0">
              <a:latin typeface="Helvetica"/>
              <a:cs typeface="Helvetica"/>
            </a:endParaRPr>
          </a:p>
          <a:p>
            <a:r>
              <a:rPr lang="en-US" sz="2000" dirty="0" smtClean="0">
                <a:latin typeface="Helvetica"/>
                <a:cs typeface="Helvetica"/>
              </a:rPr>
              <a:t>Talking </a:t>
            </a:r>
            <a:r>
              <a:rPr lang="en-US" sz="2000" dirty="0">
                <a:latin typeface="Helvetica"/>
                <a:cs typeface="Helvetica"/>
              </a:rPr>
              <a:t>to a </a:t>
            </a:r>
            <a:r>
              <a:rPr lang="en-US" sz="2000" dirty="0" smtClean="0">
                <a:latin typeface="Helvetica"/>
                <a:cs typeface="Helvetica"/>
              </a:rPr>
              <a:t>peer; </a:t>
            </a:r>
            <a:r>
              <a:rPr lang="en-US" sz="2000" dirty="0">
                <a:latin typeface="Helvetica"/>
                <a:cs typeface="Helvetica"/>
              </a:rPr>
              <a:t>be </a:t>
            </a:r>
            <a:r>
              <a:rPr lang="en-US" sz="2000" dirty="0" smtClean="0">
                <a:latin typeface="Helvetica"/>
                <a:cs typeface="Helvetica"/>
              </a:rPr>
              <a:t>yourself; </a:t>
            </a:r>
            <a:r>
              <a:rPr lang="en-US" sz="2000" dirty="0">
                <a:latin typeface="Helvetica"/>
                <a:cs typeface="Helvetica"/>
              </a:rPr>
              <a:t>be </a:t>
            </a:r>
            <a:r>
              <a:rPr lang="en-US" sz="2000" dirty="0" smtClean="0">
                <a:latin typeface="Helvetica"/>
                <a:cs typeface="Helvetica"/>
              </a:rPr>
              <a:t>authentic; be confident</a:t>
            </a:r>
          </a:p>
          <a:p>
            <a:endParaRPr lang="en-US" sz="2000" dirty="0">
              <a:latin typeface="Helvetica"/>
              <a:cs typeface="Helvetica"/>
            </a:endParaRPr>
          </a:p>
          <a:p>
            <a:r>
              <a:rPr lang="en-US" sz="2000" dirty="0">
                <a:latin typeface="Helvetica"/>
                <a:cs typeface="Helvetica"/>
              </a:rPr>
              <a:t>Would you be open to a conversation about long-term investment</a:t>
            </a:r>
            <a:r>
              <a:rPr lang="en-US" sz="2000" dirty="0" smtClean="0">
                <a:latin typeface="Helvetica"/>
                <a:cs typeface="Helvetica"/>
              </a:rPr>
              <a:t>?</a:t>
            </a:r>
            <a:endParaRPr lang="en-US" sz="2000" dirty="0">
              <a:latin typeface="Helvetica"/>
              <a:cs typeface="Helvetica"/>
            </a:endParaRPr>
          </a:p>
          <a:p>
            <a:endParaRPr lang="en-US" sz="2000" dirty="0" smtClean="0">
              <a:latin typeface="Helvetica"/>
              <a:cs typeface="Helvetica"/>
            </a:endParaRPr>
          </a:p>
          <a:p>
            <a:r>
              <a:rPr lang="en-US" sz="2000" dirty="0" smtClean="0">
                <a:latin typeface="Helvetica"/>
                <a:cs typeface="Helvetica"/>
              </a:rPr>
              <a:t>Ask </a:t>
            </a:r>
            <a:r>
              <a:rPr lang="en-US" sz="2000" dirty="0">
                <a:latin typeface="Helvetica"/>
                <a:cs typeface="Helvetica"/>
              </a:rPr>
              <a:t>for the next meeting/convo; tell them what you’re going to do next</a:t>
            </a:r>
          </a:p>
          <a:p>
            <a:endParaRPr lang="en-US" sz="2000" dirty="0" smtClean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614279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X:Templates:Presentations:Designs:Straight Edge</Template>
  <TotalTime>6762</TotalTime>
  <Words>141</Words>
  <Application>Microsoft Macintosh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Straight Edge</vt:lpstr>
      <vt:lpstr>Esteemed Members Only:  Breakouts for Your Planned Giving Conversations</vt:lpstr>
      <vt:lpstr>Breakout Exercises</vt:lpstr>
      <vt:lpstr>Critiquing </vt:lpstr>
    </vt:vector>
  </TitlesOfParts>
  <Company>American Red Cross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Small, Medium or Large:  How to Integrate Planned Giving Into Your Program</dc:title>
  <dc:creator>Information Services</dc:creator>
  <cp:lastModifiedBy>Office 2004 Test Drive User</cp:lastModifiedBy>
  <cp:revision>766</cp:revision>
  <cp:lastPrinted>2005-04-20T01:40:54Z</cp:lastPrinted>
  <dcterms:created xsi:type="dcterms:W3CDTF">2004-07-21T20:50:49Z</dcterms:created>
  <dcterms:modified xsi:type="dcterms:W3CDTF">2022-06-01T20:33:02Z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1945544521</vt:i4>
  </property>
  <property fmtid="{D5CDD505-2E9C-101B-9397-08002B2CF9AE}" pid="3" name="_EmailSubject">
    <vt:lpwstr>Updated presentation</vt:lpwstr>
  </property>
  <property fmtid="{D5CDD505-2E9C-101B-9397-08002B2CF9AE}" pid="4" name="_AuthorEmail">
    <vt:lpwstr>CopherM@usa.redcross.org</vt:lpwstr>
  </property>
  <property fmtid="{D5CDD505-2E9C-101B-9397-08002B2CF9AE}" pid="5" name="_AuthorEmailDisplayName">
    <vt:lpwstr>Copher, Melissa</vt:lpwstr>
  </property>
</Properties>
</file>