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72" r:id="rId2"/>
    <p:sldId id="296" r:id="rId3"/>
    <p:sldId id="379" r:id="rId4"/>
    <p:sldId id="380" r:id="rId5"/>
    <p:sldId id="381" r:id="rId6"/>
    <p:sldId id="383" r:id="rId7"/>
    <p:sldId id="382" r:id="rId8"/>
    <p:sldId id="35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08" autoAdjust="0"/>
  </p:normalViewPr>
  <p:slideViewPr>
    <p:cSldViewPr>
      <p:cViewPr>
        <p:scale>
          <a:sx n="125" d="100"/>
          <a:sy n="125" d="100"/>
        </p:scale>
        <p:origin x="-11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fld id="{A115E910-AB61-6A4B-8F8F-6A771C28D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BDDA95-A994-BA46-BCE7-5181A42B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1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FC5D3-6A56-384B-A742-7D343F72788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81000"/>
            <a:ext cx="8686800" cy="6858000"/>
            <a:chOff x="0" y="0"/>
            <a:chExt cx="5472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02" y="494"/>
              <a:ext cx="4770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01" y="1336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8" y="543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8" name="Rectangle 6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76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169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19200" y="1371600"/>
            <a:ext cx="7467600" cy="1828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9593-8D73-924B-972B-386C969F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DF1B-55CA-BC44-8DEC-2A0D60F2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7A06-04A1-F74E-A7BB-A3D6EA3AE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BD05-256B-2441-BDED-50ED98FD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F2D6-53EB-2C49-8C65-1F7DECF2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DB3C-FFEC-BE43-97D5-DE57667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6385-5A39-8F4C-8AE3-69BCBA9C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568A-58C8-A74F-943D-206E112E2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560D-98B1-604A-A04F-A2AD2C80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140F-1FF0-8E49-8130-8C64C572E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F09F-B8F5-D945-9536-C8685AC2C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20163" cy="6858000"/>
            <a:chOff x="0" y="0"/>
            <a:chExt cx="5619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403" y="205"/>
              <a:ext cx="5216" cy="1123"/>
              <a:chOff x="400" y="205"/>
              <a:chExt cx="5216" cy="1123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</p:grpSp>
        <p:sp>
          <p:nvSpPr>
            <p:cNvPr id="70664" name="Rectangle 8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28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066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/>
                <a:cs typeface="+mn-cs"/>
              </a:defRPr>
            </a:lvl1pPr>
          </a:lstStyle>
          <a:p>
            <a:pPr>
              <a:defRPr/>
            </a:pPr>
            <a:fld id="{DF148FA9-3442-804E-BBB1-0E0740E44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91200"/>
            <a:ext cx="1752600" cy="1013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458200" cy="13160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Helvetica"/>
                <a:cs typeface="+mj-cs"/>
              </a:rPr>
              <a:t>Esteemed Members Only: </a:t>
            </a:r>
            <a:br>
              <a:rPr lang="en-US" sz="2800" dirty="0" smtClean="0">
                <a:latin typeface="Helvetica"/>
                <a:cs typeface="+mj-cs"/>
              </a:rPr>
            </a:br>
            <a:r>
              <a:rPr lang="en-US" sz="2800" dirty="0" smtClean="0">
                <a:latin typeface="Helvetica"/>
                <a:cs typeface="+mj-cs"/>
              </a:rPr>
              <a:t>Your Recognition </a:t>
            </a:r>
            <a:r>
              <a:rPr lang="en-US" sz="2800" dirty="0" smtClean="0">
                <a:latin typeface="Helvetica"/>
                <a:cs typeface="+mj-cs"/>
              </a:rPr>
              <a:t>Society </a:t>
            </a:r>
            <a:br>
              <a:rPr lang="en-US" sz="2800" dirty="0" smtClean="0">
                <a:latin typeface="Helvetica"/>
                <a:cs typeface="+mj-cs"/>
              </a:rPr>
            </a:br>
            <a:r>
              <a:rPr lang="en-US" sz="2800" dirty="0" smtClean="0">
                <a:latin typeface="Helvetica"/>
                <a:cs typeface="+mj-cs"/>
              </a:rPr>
              <a:t>&amp; Activity Tracking, </a:t>
            </a:r>
            <a:r>
              <a:rPr lang="en-US" sz="2800" dirty="0" err="1" smtClean="0">
                <a:latin typeface="Helvetica"/>
                <a:cs typeface="+mj-cs"/>
              </a:rPr>
              <a:t>Redux</a:t>
            </a:r>
            <a:endParaRPr lang="en-US" sz="2800" dirty="0" smtClean="0">
              <a:latin typeface="Helvetica"/>
              <a:cs typeface="+mj-cs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7010400" cy="3886200"/>
          </a:xfrm>
        </p:spPr>
        <p:txBody>
          <a:bodyPr/>
          <a:lstStyle/>
          <a:p>
            <a:pPr eaLnBrk="1" hangingPunct="1">
              <a:defRPr/>
            </a:pPr>
            <a:endParaRPr lang="en-US" sz="3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Helvetica"/>
                <a:cs typeface="+mn-cs"/>
              </a:rPr>
              <a:t>Tony Martignetti, Esq.</a:t>
            </a:r>
          </a:p>
          <a:p>
            <a:pPr eaLnBrk="1" hangingPunct="1">
              <a:defRPr/>
            </a:pPr>
            <a:r>
              <a:rPr lang="en-US" sz="1600" dirty="0" smtClean="0">
                <a:latin typeface="Helvetica"/>
                <a:cs typeface="+mn-cs"/>
              </a:rPr>
              <a:t>May 18, 2022</a:t>
            </a:r>
            <a:endParaRPr lang="en-US" sz="1600" dirty="0" smtClean="0">
              <a:latin typeface="Helvetica"/>
              <a:cs typeface="+mn-cs"/>
            </a:endParaRP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24200"/>
            <a:ext cx="4363932" cy="2523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latin typeface="Helvetica"/>
                <a:cs typeface="+mj-cs"/>
              </a:rPr>
              <a:t>Where We</a:t>
            </a:r>
            <a:r>
              <a:rPr lang="en-US" sz="5400" dirty="0" smtClean="0">
                <a:latin typeface="Arial"/>
                <a:cs typeface="+mj-cs"/>
              </a:rPr>
              <a:t>’</a:t>
            </a:r>
            <a:r>
              <a:rPr lang="en-US" sz="5400" dirty="0" smtClean="0">
                <a:latin typeface="Helvetica"/>
                <a:cs typeface="+mj-cs"/>
              </a:rPr>
              <a:t>re Headed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/>
                <a:cs typeface="+mn-cs"/>
              </a:rPr>
              <a:t>Your Recognition Society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/>
                <a:cs typeface="+mn-cs"/>
              </a:rPr>
              <a:t>• </a:t>
            </a:r>
            <a:r>
              <a:rPr lang="en-US" sz="2800" dirty="0" smtClean="0">
                <a:latin typeface="Helvetica"/>
                <a:cs typeface="+mn-cs"/>
              </a:rPr>
              <a:t>What’s the purpose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 charset="0"/>
              </a:rPr>
              <a:t>• </a:t>
            </a:r>
            <a:r>
              <a:rPr lang="en-US" sz="2800" dirty="0">
                <a:latin typeface="Helvetica"/>
              </a:rPr>
              <a:t>What’s in a name</a:t>
            </a:r>
            <a:endParaRPr lang="en-US" sz="2800" dirty="0" smtClean="0">
              <a:latin typeface="Helvetica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 charset="0"/>
              </a:rPr>
              <a:t>• What can it </a:t>
            </a:r>
            <a:r>
              <a:rPr lang="en-US" sz="2800" dirty="0" smtClean="0">
                <a:latin typeface="Helvetica" charset="0"/>
              </a:rPr>
              <a:t>do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 charset="0"/>
              </a:rPr>
              <a:t>Activity Tracking, </a:t>
            </a:r>
            <a:r>
              <a:rPr lang="en-US" sz="2800" dirty="0" err="1" smtClean="0">
                <a:latin typeface="Helvetica" charset="0"/>
              </a:rPr>
              <a:t>Redux</a:t>
            </a:r>
            <a:endParaRPr lang="en-US" sz="2800" dirty="0" smtClean="0">
              <a:latin typeface="Helvetica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 charset="0"/>
              </a:rPr>
              <a:t>• Why this is important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 charset="0"/>
              </a:rPr>
              <a:t>• How I set it up for you</a:t>
            </a:r>
            <a:endParaRPr lang="en-US" sz="2800" dirty="0">
              <a:latin typeface="Helvetica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 charset="0"/>
              </a:rPr>
              <a:t>• Let’s talk</a:t>
            </a: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/>
                <a:cs typeface="+mj-cs"/>
              </a:rPr>
              <a:t>What’s The Purpose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7848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</a:rPr>
              <a:t>• Show your org’s thanks &amp; gratitude</a:t>
            </a:r>
          </a:p>
          <a:p>
            <a:r>
              <a:rPr lang="en-US" dirty="0" smtClean="0">
                <a:latin typeface="Helvetica" charset="0"/>
              </a:rPr>
              <a:t>• Public recognition</a:t>
            </a:r>
          </a:p>
          <a:p>
            <a:r>
              <a:rPr lang="en-US" dirty="0" smtClean="0">
                <a:latin typeface="Helvetica" charset="0"/>
              </a:rPr>
              <a:t>• Encourage more gifts</a:t>
            </a:r>
            <a:endParaRPr lang="en-US" dirty="0" smtClean="0">
              <a:latin typeface="Helvetica"/>
            </a:endParaRPr>
          </a:p>
          <a:p>
            <a:r>
              <a:rPr lang="en-US" dirty="0" smtClean="0">
                <a:latin typeface="Helvetica" charset="0"/>
              </a:rPr>
              <a:t>• Helps you keep your donors top of mind</a:t>
            </a:r>
          </a:p>
          <a:p>
            <a:r>
              <a:rPr lang="en-US" sz="2000" dirty="0" smtClean="0">
                <a:latin typeface="Helvetica" charset="0"/>
              </a:rPr>
              <a:t> </a:t>
            </a:r>
            <a:endParaRPr lang="en-US" sz="2000" dirty="0" smtClean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61427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/>
                <a:cs typeface="+mj-cs"/>
              </a:rPr>
              <a:t>What’s In A Name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7848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</a:rPr>
              <a:t>• Please avoid: legacy, heritage; they’re ubiquitous &amp; generic</a:t>
            </a:r>
          </a:p>
          <a:p>
            <a:r>
              <a:rPr lang="en-US" sz="2000" dirty="0" smtClean="0">
                <a:latin typeface="Helvetica"/>
              </a:rPr>
              <a:t>• Preferred: unique, iconic to your org</a:t>
            </a:r>
          </a:p>
          <a:p>
            <a:r>
              <a:rPr lang="en-US" sz="2000" dirty="0" smtClean="0">
                <a:latin typeface="Helvetica"/>
              </a:rPr>
              <a:t>• Easy examples: founding year; founder; building; 1</a:t>
            </a:r>
            <a:r>
              <a:rPr lang="en-US" sz="2000" baseline="30000" dirty="0" smtClean="0">
                <a:latin typeface="Helvetica"/>
              </a:rPr>
              <a:t>st</a:t>
            </a:r>
            <a:r>
              <a:rPr lang="en-US" sz="2000" dirty="0" smtClean="0">
                <a:latin typeface="Helvetica"/>
              </a:rPr>
              <a:t> planned gift</a:t>
            </a:r>
          </a:p>
          <a:p>
            <a:r>
              <a:rPr lang="en-US" sz="2000" dirty="0" smtClean="0">
                <a:latin typeface="Helvetica"/>
              </a:rPr>
              <a:t>• Don’t get hung up</a:t>
            </a:r>
          </a:p>
          <a:p>
            <a:r>
              <a:rPr lang="en-US" sz="2000" dirty="0" smtClean="0">
                <a:latin typeface="Helvetica"/>
              </a:rPr>
              <a:t>• In the end, not that much in a name</a:t>
            </a:r>
          </a:p>
          <a:p>
            <a:r>
              <a:rPr lang="en-US" sz="2000" dirty="0" smtClean="0">
                <a:latin typeface="Helvetica"/>
              </a:rPr>
              <a:t>• A few to admire</a:t>
            </a:r>
          </a:p>
          <a:p>
            <a:r>
              <a:rPr lang="en-US" sz="2000" dirty="0">
                <a:latin typeface="Helvetica"/>
              </a:rPr>
              <a:t>	</a:t>
            </a:r>
            <a:r>
              <a:rPr lang="en-US" sz="2000" dirty="0" smtClean="0">
                <a:latin typeface="Helvetica"/>
              </a:rPr>
              <a:t>- </a:t>
            </a:r>
            <a:r>
              <a:rPr lang="en-US" sz="2000" dirty="0" err="1" smtClean="0">
                <a:latin typeface="Helvetica"/>
              </a:rPr>
              <a:t>Jarama</a:t>
            </a:r>
            <a:r>
              <a:rPr lang="en-US" sz="2000" dirty="0" smtClean="0">
                <a:latin typeface="Helvetica"/>
              </a:rPr>
              <a:t> Society: insiders only</a:t>
            </a:r>
          </a:p>
          <a:p>
            <a:r>
              <a:rPr lang="en-US" sz="2000" dirty="0">
                <a:latin typeface="Helvetica"/>
              </a:rPr>
              <a:t>	</a:t>
            </a:r>
            <a:r>
              <a:rPr lang="en-US" sz="2000" dirty="0" smtClean="0">
                <a:latin typeface="Helvetica"/>
              </a:rPr>
              <a:t>- Benchmark Society: iconic</a:t>
            </a:r>
          </a:p>
          <a:p>
            <a:r>
              <a:rPr lang="en-US" sz="2000" dirty="0">
                <a:latin typeface="Helvetica"/>
              </a:rPr>
              <a:t>	</a:t>
            </a:r>
            <a:r>
              <a:rPr lang="en-US" sz="2000" dirty="0" smtClean="0">
                <a:latin typeface="Helvetica"/>
              </a:rPr>
              <a:t>- Bell Tower Circle: iconic</a:t>
            </a:r>
          </a:p>
          <a:p>
            <a:r>
              <a:rPr lang="en-US" sz="2000" dirty="0">
                <a:latin typeface="Helvetica"/>
              </a:rPr>
              <a:t>	</a:t>
            </a:r>
            <a:r>
              <a:rPr lang="en-US" sz="2000" dirty="0" smtClean="0">
                <a:latin typeface="Helvetica"/>
              </a:rPr>
              <a:t>- </a:t>
            </a:r>
            <a:r>
              <a:rPr lang="en-US" sz="2000" dirty="0" err="1" smtClean="0">
                <a:latin typeface="Helvetica"/>
              </a:rPr>
              <a:t>McCallen</a:t>
            </a:r>
            <a:r>
              <a:rPr lang="en-US" sz="2000" dirty="0" smtClean="0">
                <a:latin typeface="Helvetica"/>
              </a:rPr>
              <a:t> Society: insiders only</a:t>
            </a:r>
          </a:p>
          <a:p>
            <a:r>
              <a:rPr lang="en-US" sz="2000" dirty="0">
                <a:latin typeface="Helvetica"/>
              </a:rPr>
              <a:t>	</a:t>
            </a:r>
            <a:r>
              <a:rPr lang="en-US" sz="2000" dirty="0" smtClean="0">
                <a:latin typeface="Helvetica"/>
              </a:rPr>
              <a:t>- 334 Society; iconic</a:t>
            </a:r>
          </a:p>
        </p:txBody>
      </p:sp>
    </p:spTree>
    <p:extLst>
      <p:ext uri="{BB962C8B-B14F-4D97-AF65-F5344CB8AC3E}">
        <p14:creationId xmlns:p14="http://schemas.microsoft.com/office/powerpoint/2010/main" val="2283195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/>
                <a:cs typeface="+mj-cs"/>
              </a:rPr>
              <a:t>What Can It Do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</a:rPr>
              <a:t>• Insider communications</a:t>
            </a:r>
          </a:p>
          <a:p>
            <a:r>
              <a:rPr lang="en-US" sz="2000" dirty="0" smtClean="0">
                <a:latin typeface="Helvetica" charset="0"/>
              </a:rPr>
              <a:t>• Inexpensive insider events/visits/tours</a:t>
            </a:r>
            <a:endParaRPr lang="en-US" sz="2000" dirty="0" smtClean="0">
              <a:latin typeface="Helvetica"/>
            </a:endParaRPr>
          </a:p>
          <a:p>
            <a:r>
              <a:rPr lang="en-US" sz="2000" dirty="0" smtClean="0">
                <a:latin typeface="Helvetica"/>
              </a:rPr>
              <a:t>• VIPs for larger events</a:t>
            </a:r>
          </a:p>
          <a:p>
            <a:r>
              <a:rPr lang="en-US" sz="2000" dirty="0" smtClean="0">
                <a:latin typeface="Helvetica"/>
              </a:rPr>
              <a:t>• Organize trips, needn’t be free</a:t>
            </a:r>
          </a:p>
          <a:p>
            <a:r>
              <a:rPr lang="en-US" sz="2000" dirty="0" smtClean="0">
                <a:latin typeface="Helvetica"/>
              </a:rPr>
              <a:t>• Palpable possibilities, not essentials</a:t>
            </a:r>
          </a:p>
          <a:p>
            <a:r>
              <a:rPr lang="en-US" sz="2000" dirty="0">
                <a:latin typeface="Helvetica"/>
              </a:rPr>
              <a:t>	</a:t>
            </a:r>
            <a:r>
              <a:rPr lang="en-US" sz="2000" dirty="0" smtClean="0">
                <a:latin typeface="Helvetica"/>
              </a:rPr>
              <a:t>- certificates</a:t>
            </a:r>
          </a:p>
          <a:p>
            <a:r>
              <a:rPr lang="en-US" sz="2000" dirty="0">
                <a:latin typeface="Helvetica"/>
              </a:rPr>
              <a:t>	</a:t>
            </a:r>
            <a:r>
              <a:rPr lang="en-US" sz="2000" dirty="0" smtClean="0">
                <a:latin typeface="Helvetica"/>
              </a:rPr>
              <a:t>- pins</a:t>
            </a:r>
          </a:p>
          <a:p>
            <a:r>
              <a:rPr lang="en-US" sz="2000" dirty="0">
                <a:latin typeface="Helvetica"/>
              </a:rPr>
              <a:t>	</a:t>
            </a:r>
            <a:r>
              <a:rPr lang="en-US" sz="2000" dirty="0" smtClean="0">
                <a:latin typeface="Helvetica"/>
              </a:rPr>
              <a:t>- other swag</a:t>
            </a:r>
          </a:p>
          <a:p>
            <a:r>
              <a:rPr lang="en-US" sz="2000" dirty="0" smtClean="0">
                <a:latin typeface="Helvetica" charset="0"/>
              </a:rPr>
              <a:t>• Devoted events, when larger</a:t>
            </a:r>
            <a:endParaRPr lang="en-US" sz="2000" dirty="0" smtClean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26357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/>
                <a:cs typeface="+mj-cs"/>
              </a:rPr>
              <a:t>Activity Tracking: Why </a:t>
            </a:r>
            <a:r>
              <a:rPr lang="en-US" dirty="0" smtClean="0">
                <a:latin typeface="Helvetica"/>
                <a:cs typeface="+mj-cs"/>
              </a:rPr>
              <a:t>This Is Important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7848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</a:rPr>
              <a:t>• </a:t>
            </a:r>
            <a:r>
              <a:rPr lang="en-US" sz="2000" dirty="0" err="1" smtClean="0">
                <a:latin typeface="Helvetica"/>
              </a:rPr>
              <a:t>Redux</a:t>
            </a:r>
            <a:r>
              <a:rPr lang="en-US" sz="2000" dirty="0" smtClean="0">
                <a:latin typeface="Helvetica"/>
              </a:rPr>
              <a:t> from earlier webinar</a:t>
            </a:r>
          </a:p>
          <a:p>
            <a:r>
              <a:rPr lang="en-US" sz="2000" dirty="0" smtClean="0">
                <a:latin typeface="Helvetica"/>
              </a:rPr>
              <a:t>• Start good practices early on</a:t>
            </a:r>
          </a:p>
          <a:p>
            <a:r>
              <a:rPr lang="en-US" sz="2000" dirty="0" smtClean="0">
                <a:latin typeface="Helvetica"/>
              </a:rPr>
              <a:t>• High quality data in your CRM database</a:t>
            </a:r>
          </a:p>
          <a:p>
            <a:r>
              <a:rPr lang="en-US" sz="2000" dirty="0">
                <a:latin typeface="Helvetica"/>
              </a:rPr>
              <a:t>• Reporting</a:t>
            </a:r>
          </a:p>
          <a:p>
            <a:r>
              <a:rPr lang="en-US" sz="2000" dirty="0" smtClean="0">
                <a:latin typeface="Helvetica"/>
              </a:rPr>
              <a:t>• Looking back, assess what works best</a:t>
            </a:r>
          </a:p>
        </p:txBody>
      </p:sp>
    </p:spTree>
    <p:extLst>
      <p:ext uri="{BB962C8B-B14F-4D97-AF65-F5344CB8AC3E}">
        <p14:creationId xmlns:p14="http://schemas.microsoft.com/office/powerpoint/2010/main" val="61427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latin typeface="Helvetica"/>
                <a:cs typeface="+mj-cs"/>
              </a:rPr>
              <a:t>How I Set It Up For You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62400"/>
          </a:xfrm>
        </p:spPr>
        <p:txBody>
          <a:bodyPr/>
          <a:lstStyle/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		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9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pic>
        <p:nvPicPr>
          <p:cNvPr id="7" name="Picture 6" descr="Sample Activity Tracking Templat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209800"/>
            <a:ext cx="3344447" cy="4343400"/>
          </a:xfrm>
          <a:prstGeom prst="rect">
            <a:avLst/>
          </a:prstGeom>
        </p:spPr>
      </p:pic>
      <p:pic>
        <p:nvPicPr>
          <p:cNvPr id="8" name="Picture 7" descr="Sample Activity Tracking Templat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057400"/>
            <a:ext cx="3581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599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 charset="0"/>
                <a:cs typeface="+mj-cs"/>
              </a:rPr>
              <a:t>Esteemed Members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pic>
        <p:nvPicPr>
          <p:cNvPr id="4" name="Picture 3" descr="questions-answers-concept-blue-q-260nw-5195020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33600"/>
            <a:ext cx="6150535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X:Templates:Presentations:Designs:Straight Edge</Template>
  <TotalTime>6697</TotalTime>
  <Words>240</Words>
  <Application>Microsoft Macintosh PowerPoint</Application>
  <PresentationFormat>On-screen Show (4:3)</PresentationFormat>
  <Paragraphs>68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Straight Edge</vt:lpstr>
      <vt:lpstr>Esteemed Members Only:  Your Recognition Society  &amp; Activity Tracking, Redux</vt:lpstr>
      <vt:lpstr>Where We’re Headed</vt:lpstr>
      <vt:lpstr>What’s The Purpose</vt:lpstr>
      <vt:lpstr>What’s In A Name</vt:lpstr>
      <vt:lpstr>What Can It Do</vt:lpstr>
      <vt:lpstr>Activity Tracking: Why This Is Important</vt:lpstr>
      <vt:lpstr>How I Set It Up For You</vt:lpstr>
      <vt:lpstr>Esteemed Members</vt:lpstr>
    </vt:vector>
  </TitlesOfParts>
  <Company>American Red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Small, Medium or Large:  How to Integrate Planned Giving Into Your Program</dc:title>
  <dc:creator>Information Services</dc:creator>
  <cp:lastModifiedBy>Office 2004 Test Drive User</cp:lastModifiedBy>
  <cp:revision>747</cp:revision>
  <cp:lastPrinted>2005-04-20T01:40:54Z</cp:lastPrinted>
  <dcterms:created xsi:type="dcterms:W3CDTF">2004-07-21T20:50:49Z</dcterms:created>
  <dcterms:modified xsi:type="dcterms:W3CDTF">2022-05-18T15:29:32Z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1945544521</vt:i4>
  </property>
  <property fmtid="{D5CDD505-2E9C-101B-9397-08002B2CF9AE}" pid="3" name="_EmailSubject">
    <vt:lpwstr>Updated presentation</vt:lpwstr>
  </property>
  <property fmtid="{D5CDD505-2E9C-101B-9397-08002B2CF9AE}" pid="4" name="_AuthorEmail">
    <vt:lpwstr>CopherM@usa.redcross.org</vt:lpwstr>
  </property>
  <property fmtid="{D5CDD505-2E9C-101B-9397-08002B2CF9AE}" pid="5" name="_AuthorEmailDisplayName">
    <vt:lpwstr>Copher, Melissa</vt:lpwstr>
  </property>
</Properties>
</file>