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72" r:id="rId2"/>
    <p:sldId id="296" r:id="rId3"/>
    <p:sldId id="379" r:id="rId4"/>
    <p:sldId id="301" r:id="rId5"/>
    <p:sldId id="377" r:id="rId6"/>
    <p:sldId id="378" r:id="rId7"/>
    <p:sldId id="365" r:id="rId8"/>
    <p:sldId id="380" r:id="rId9"/>
    <p:sldId id="381" r:id="rId10"/>
    <p:sldId id="382" r:id="rId11"/>
    <p:sldId id="383" r:id="rId12"/>
    <p:sldId id="384" r:id="rId13"/>
    <p:sldId id="385" r:id="rId14"/>
    <p:sldId id="38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 autoAdjust="0"/>
    <p:restoredTop sz="94651" autoAdjust="0"/>
  </p:normalViewPr>
  <p:slideViewPr>
    <p:cSldViewPr>
      <p:cViewPr>
        <p:scale>
          <a:sx n="170" d="100"/>
          <a:sy n="170" d="100"/>
        </p:scale>
        <p:origin x="-2368" y="-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fld id="{A115E910-AB61-6A4B-8F8F-6A771C28D2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52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BBDDA95-A994-BA46-BCE7-5181A42B6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012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4FC5D3-6A56-384B-A742-7D343F72788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4C1323-384F-7F41-9EFA-044B7DBF1AD7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4C1323-384F-7F41-9EFA-044B7DBF1AD7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4C1323-384F-7F41-9EFA-044B7DBF1AD7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4C1323-384F-7F41-9EFA-044B7DBF1AD7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4C1323-384F-7F41-9EFA-044B7DBF1AD7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4C1323-384F-7F41-9EFA-044B7DBF1AD7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4C1323-384F-7F41-9EFA-044B7DBF1AD7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81000"/>
            <a:ext cx="8686800" cy="6858000"/>
            <a:chOff x="0" y="0"/>
            <a:chExt cx="5472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02" y="494"/>
              <a:ext cx="4770" cy="9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901" y="1336"/>
              <a:ext cx="3567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charset="0"/>
                <a:cs typeface="+mn-cs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708" y="543"/>
              <a:ext cx="3567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charset="0"/>
                <a:cs typeface="+mn-cs"/>
              </a:endParaRPr>
            </a:p>
          </p:txBody>
        </p:sp>
        <p:sp>
          <p:nvSpPr>
            <p:cNvPr id="8" name="Rectangle 6" descr="Light horizontal"/>
            <p:cNvSpPr>
              <a:spLocks noChangeArrowheads="1"/>
            </p:cNvSpPr>
            <p:nvPr/>
          </p:nvSpPr>
          <p:spPr bwMode="auto">
            <a:xfrm>
              <a:off x="0" y="0"/>
              <a:ext cx="576" cy="4320"/>
            </a:xfrm>
            <a:prstGeom prst="rect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</p:grpSp>
      <p:sp>
        <p:nvSpPr>
          <p:cNvPr id="71690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219200" y="1371600"/>
            <a:ext cx="7467600" cy="18288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691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79593-8D73-924B-972B-386C969F0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87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8DF1B-55CA-BC44-8DEC-2A0D60F2E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A7A06-04A1-F74E-A7BB-A3D6EA3AE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8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5BD05-256B-2441-BDED-50ED98FDE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5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4F2D6-53EB-2C49-8C65-1F7DECF2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5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FDB3C-FFEC-BE43-97D5-DE57667C3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3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A6385-5A39-8F4C-8AE3-69BCBA9C2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0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5568A-58C8-A74F-943D-206E112E2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30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E560D-98B1-604A-A04F-A2AD2C802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5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8140F-1FF0-8E49-8130-8C64C572E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87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23, 2004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DF09F-B8F5-D945-9536-C8685AC2C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920163" cy="6858000"/>
            <a:chOff x="0" y="0"/>
            <a:chExt cx="5619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403" y="205"/>
              <a:ext cx="5216" cy="1123"/>
              <a:chOff x="400" y="205"/>
              <a:chExt cx="5216" cy="1123"/>
            </a:xfrm>
          </p:grpSpPr>
          <p:sp>
            <p:nvSpPr>
              <p:cNvPr id="70660" name="Rectangle 4"/>
              <p:cNvSpPr>
                <a:spLocks noChangeArrowheads="1"/>
              </p:cNvSpPr>
              <p:nvPr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1" name="Rectangle 5"/>
              <p:cNvSpPr>
                <a:spLocks noChangeArrowheads="1"/>
              </p:cNvSpPr>
              <p:nvPr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2" name="Rectangle 6"/>
              <p:cNvSpPr>
                <a:spLocks noChangeArrowheads="1"/>
              </p:cNvSpPr>
              <p:nvPr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3" name="Rectangle 7"/>
              <p:cNvSpPr>
                <a:spLocks noChangeArrowheads="1"/>
              </p:cNvSpPr>
              <p:nvPr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</p:grpSp>
        <p:sp>
          <p:nvSpPr>
            <p:cNvPr id="70664" name="Rectangle 8" descr="Light horizontal"/>
            <p:cNvSpPr>
              <a:spLocks noChangeArrowheads="1"/>
            </p:cNvSpPr>
            <p:nvPr/>
          </p:nvSpPr>
          <p:spPr bwMode="auto">
            <a:xfrm>
              <a:off x="0" y="0"/>
              <a:ext cx="528" cy="4320"/>
            </a:xfrm>
            <a:prstGeom prst="rect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</p:grpSp>
      <p:sp>
        <p:nvSpPr>
          <p:cNvPr id="7066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066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  <p:sp>
        <p:nvSpPr>
          <p:cNvPr id="7066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Helvetica"/>
                <a:cs typeface="+mn-cs"/>
              </a:defRPr>
            </a:lvl1pPr>
          </a:lstStyle>
          <a:p>
            <a:pPr>
              <a:defRPr/>
            </a:pPr>
            <a:fld id="{DF148FA9-3442-804E-BBB1-0E0740E44D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066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3" name="Picture 2" descr="PlannedGivingAcceelerator_logo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791200"/>
            <a:ext cx="1752600" cy="10135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w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charset="0"/>
        <a:buChar char="l"/>
        <a:defRPr sz="2400"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charset="0"/>
        <a:buChar char="w"/>
        <a:defRPr sz="20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8458200" cy="1316038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latin typeface="Helvetica"/>
                <a:cs typeface="+mj-cs"/>
              </a:rPr>
              <a:t>Esteemed Members Only: </a:t>
            </a:r>
            <a:br>
              <a:rPr lang="en-US" sz="3200" dirty="0" smtClean="0">
                <a:latin typeface="Helvetica"/>
                <a:cs typeface="+mj-cs"/>
              </a:rPr>
            </a:br>
            <a:r>
              <a:rPr lang="en-US" sz="3200" dirty="0" smtClean="0">
                <a:latin typeface="Helvetica"/>
                <a:cs typeface="+mj-cs"/>
              </a:rPr>
              <a:t>Top Prospect </a:t>
            </a:r>
            <a:r>
              <a:rPr lang="en-US" sz="3200" dirty="0" smtClean="0">
                <a:latin typeface="Helvetica"/>
                <a:cs typeface="+mj-cs"/>
              </a:rPr>
              <a:t>Identification &amp; Solicitation</a:t>
            </a:r>
            <a:endParaRPr lang="en-US" sz="3200" dirty="0" smtClean="0">
              <a:latin typeface="Helvetica"/>
              <a:cs typeface="+mj-cs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43200"/>
            <a:ext cx="7010400" cy="3886200"/>
          </a:xfrm>
        </p:spPr>
        <p:txBody>
          <a:bodyPr/>
          <a:lstStyle/>
          <a:p>
            <a:pPr eaLnBrk="1" hangingPunct="1">
              <a:defRPr/>
            </a:pPr>
            <a:endParaRPr lang="en-US" sz="3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24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24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 smtClean="0">
              <a:latin typeface="Helvetica"/>
              <a:cs typeface="+mn-cs"/>
            </a:endParaRPr>
          </a:p>
          <a:p>
            <a:pPr eaLnBrk="1" hangingPunct="1">
              <a:defRPr/>
            </a:pPr>
            <a:r>
              <a:rPr lang="en-US" sz="1600" dirty="0" smtClean="0">
                <a:latin typeface="Helvetica"/>
                <a:cs typeface="+mn-cs"/>
              </a:rPr>
              <a:t>Tony Martignetti, Esq.</a:t>
            </a:r>
          </a:p>
          <a:p>
            <a:pPr eaLnBrk="1" hangingPunct="1">
              <a:defRPr/>
            </a:pPr>
            <a:r>
              <a:rPr lang="en-US" sz="1600" dirty="0" smtClean="0">
                <a:latin typeface="Helvetica"/>
                <a:cs typeface="+mn-cs"/>
              </a:rPr>
              <a:t>March 2, 2022</a:t>
            </a:r>
            <a:endParaRPr lang="en-US" sz="1600" dirty="0" smtClean="0">
              <a:latin typeface="Helvetica"/>
              <a:cs typeface="+mn-cs"/>
            </a:endParaRPr>
          </a:p>
        </p:txBody>
      </p:sp>
      <p:pic>
        <p:nvPicPr>
          <p:cNvPr id="3" name="Picture 2" descr="PlannedGivingAcceelerator_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124200"/>
            <a:ext cx="4363932" cy="2523639"/>
          </a:xfrm>
          <a:prstGeom prst="rect">
            <a:avLst/>
          </a:prstGeom>
        </p:spPr>
      </p:pic>
      <p:pic>
        <p:nvPicPr>
          <p:cNvPr id="2" name="Picture 1" descr="12222126-top-secret-stamp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2819400"/>
            <a:ext cx="1902691" cy="1255776"/>
          </a:xfrm>
          <a:prstGeom prst="rect">
            <a:avLst/>
          </a:prstGeom>
        </p:spPr>
      </p:pic>
      <p:pic>
        <p:nvPicPr>
          <p:cNvPr id="6" name="Picture 5" descr="12222126-top-secret-stamp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5486400"/>
            <a:ext cx="1902691" cy="1255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Helvetica"/>
                <a:cs typeface="+mj-cs"/>
              </a:rPr>
              <a:t>You Already Know What The Convo Is About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958138" cy="39576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endParaRPr lang="en-US" sz="1600" dirty="0" smtClean="0">
              <a:latin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</a:rPr>
              <a:t>• </a:t>
            </a:r>
            <a:r>
              <a:rPr lang="en-US" sz="2000" dirty="0">
                <a:latin typeface="Helvetica"/>
              </a:rPr>
              <a:t>Y</a:t>
            </a:r>
            <a:r>
              <a:rPr lang="en-US" sz="2000" dirty="0" smtClean="0">
                <a:latin typeface="Helvetica"/>
              </a:rPr>
              <a:t>our mission, work, values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</a:rPr>
              <a:t>• Long-term sustainability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</a:rPr>
              <a:t>• Must continue for decades &amp; generations to come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</a:rPr>
              <a:t>• What it means to your community/</a:t>
            </a:r>
            <a:r>
              <a:rPr lang="en-US" sz="2000" dirty="0" err="1" smtClean="0">
                <a:latin typeface="Helvetica"/>
              </a:rPr>
              <a:t>ies</a:t>
            </a:r>
            <a:r>
              <a:rPr lang="en-US" sz="2000" dirty="0" smtClean="0">
                <a:latin typeface="Helvetica"/>
              </a:rPr>
              <a:t>, region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</a:rPr>
              <a:t>• What does the future look like without your work?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</a:rPr>
              <a:t>• What if your work ended in 20 years?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  <a:endParaRPr lang="en-US" dirty="0"/>
          </a:p>
        </p:txBody>
      </p:sp>
      <p:pic>
        <p:nvPicPr>
          <p:cNvPr id="6" name="Picture 5" descr="imag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419600"/>
            <a:ext cx="1910976" cy="1672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606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Helvetica"/>
                <a:cs typeface="+mj-cs"/>
              </a:rPr>
              <a:t>Sample Note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958138" cy="39576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endParaRPr lang="en-US" sz="1200" dirty="0" smtClean="0">
              <a:latin typeface="Helvetica"/>
              <a:cs typeface="Helvetica"/>
            </a:endParaRPr>
          </a:p>
          <a:p>
            <a:pPr marL="0" indent="0">
              <a:buNone/>
            </a:pPr>
            <a:r>
              <a:rPr lang="en-US" sz="1200" dirty="0">
                <a:latin typeface="Helvetica"/>
                <a:cs typeface="Helvetica"/>
              </a:rPr>
              <a:t>Dear    	,</a:t>
            </a:r>
          </a:p>
          <a:p>
            <a:pPr marL="0" indent="0">
              <a:buNone/>
            </a:pPr>
            <a:r>
              <a:rPr lang="en-US" sz="1200" dirty="0">
                <a:latin typeface="Helvetica"/>
                <a:cs typeface="Helvetica"/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latin typeface="Helvetica"/>
                <a:cs typeface="Helvetica"/>
              </a:rPr>
              <a:t>I hope this finds you well and safe.</a:t>
            </a:r>
          </a:p>
          <a:p>
            <a:pPr marL="0" indent="0">
              <a:buNone/>
            </a:pPr>
            <a:r>
              <a:rPr lang="en-US" sz="1200" dirty="0">
                <a:latin typeface="Helvetica"/>
                <a:cs typeface="Helvetica"/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latin typeface="Helvetica"/>
                <a:cs typeface="Helvetica"/>
              </a:rPr>
              <a:t>You’ve been generously supporting &lt;your org&gt; for many years, and you know the importance of our work to &lt;community, town, state, region&gt;. So I’d like to let you know about a new initiative among our most loyal supporters.</a:t>
            </a:r>
          </a:p>
          <a:p>
            <a:pPr marL="0" indent="0">
              <a:buNone/>
            </a:pPr>
            <a:r>
              <a:rPr lang="en-US" sz="1200" dirty="0">
                <a:latin typeface="Helvetica"/>
                <a:cs typeface="Helvetica"/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latin typeface="Helvetica"/>
                <a:cs typeface="Helvetica"/>
              </a:rPr>
              <a:t>We’re putting a focus on long-term gifts, encouraging gifts by will. </a:t>
            </a:r>
          </a:p>
          <a:p>
            <a:pPr marL="0" indent="0">
              <a:buNone/>
            </a:pPr>
            <a:r>
              <a:rPr lang="en-US" sz="1200" dirty="0">
                <a:latin typeface="Helvetica"/>
                <a:cs typeface="Helvetica"/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latin typeface="Helvetica"/>
                <a:cs typeface="Helvetica"/>
              </a:rPr>
              <a:t>You’ve been with us for so long—I know you love our work and want to see it continue. Would you consider including us in your will? </a:t>
            </a:r>
          </a:p>
          <a:p>
            <a:pPr marL="0" indent="0">
              <a:buNone/>
            </a:pPr>
            <a:r>
              <a:rPr lang="en-US" sz="1200" dirty="0">
                <a:latin typeface="Helvetica"/>
                <a:cs typeface="Helvetica"/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latin typeface="Helvetica"/>
                <a:cs typeface="Helvetica"/>
              </a:rPr>
              <a:t>I hope you’ll consider it. I’d like to give you a call in a week or two so we can discuss. </a:t>
            </a:r>
          </a:p>
          <a:p>
            <a:pPr marL="0" indent="0">
              <a:buNone/>
            </a:pPr>
            <a:r>
              <a:rPr lang="en-US" sz="1200" dirty="0">
                <a:latin typeface="Helvetica"/>
                <a:cs typeface="Helvetica"/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latin typeface="Helvetica"/>
                <a:cs typeface="Helvetica"/>
              </a:rPr>
              <a:t>Thank you very much,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200" dirty="0" smtClean="0">
                <a:latin typeface="Helvetica"/>
                <a:cs typeface="Helvetica"/>
              </a:rPr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  <a:endParaRPr lang="en-US" dirty="0"/>
          </a:p>
        </p:txBody>
      </p:sp>
      <p:pic>
        <p:nvPicPr>
          <p:cNvPr id="7" name="Picture 6" descr="12222126-top-secret-stam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105400"/>
            <a:ext cx="1902691" cy="1255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130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Helvetica"/>
                <a:cs typeface="+mj-cs"/>
              </a:rPr>
              <a:t>Expand </a:t>
            </a:r>
            <a:r>
              <a:rPr lang="en-US" sz="3600" dirty="0" smtClean="0">
                <a:latin typeface="Helvetica"/>
                <a:cs typeface="+mj-cs"/>
              </a:rPr>
              <a:t>Your </a:t>
            </a:r>
            <a:r>
              <a:rPr lang="en-US" sz="3600" dirty="0" smtClean="0">
                <a:latin typeface="Helvetica"/>
                <a:cs typeface="+mj-cs"/>
              </a:rPr>
              <a:t>Note To A Letter*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958138" cy="39576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endParaRPr lang="en-US" sz="1400" dirty="0" smtClean="0">
              <a:latin typeface="Helvetica"/>
              <a:cs typeface="Helvetica"/>
            </a:endParaRPr>
          </a:p>
          <a:p>
            <a:pPr marL="0" indent="0">
              <a:buNone/>
            </a:pPr>
            <a:r>
              <a:rPr lang="en-US" sz="1400" dirty="0">
                <a:latin typeface="Helvetica"/>
                <a:cs typeface="Helvetica"/>
              </a:rPr>
              <a:t>Ideas to include are:</a:t>
            </a:r>
          </a:p>
          <a:p>
            <a:pPr marL="0" lvl="0" indent="0">
              <a:buNone/>
            </a:pPr>
            <a:r>
              <a:rPr lang="en-US" sz="1400" dirty="0" smtClean="0">
                <a:latin typeface="Helvetica"/>
                <a:cs typeface="Helvetica"/>
              </a:rPr>
              <a:t>	- News </a:t>
            </a:r>
            <a:r>
              <a:rPr lang="en-US" sz="1400" dirty="0">
                <a:latin typeface="Helvetica"/>
                <a:cs typeface="Helvetica"/>
              </a:rPr>
              <a:t>about your org</a:t>
            </a:r>
          </a:p>
          <a:p>
            <a:pPr marL="0" lvl="0" indent="0">
              <a:buNone/>
            </a:pPr>
            <a:r>
              <a:rPr lang="en-US" sz="1400" dirty="0" smtClean="0">
                <a:latin typeface="Helvetica"/>
                <a:cs typeface="Helvetica"/>
              </a:rPr>
              <a:t>	- Details </a:t>
            </a:r>
            <a:r>
              <a:rPr lang="en-US" sz="1400" dirty="0">
                <a:latin typeface="Helvetica"/>
                <a:cs typeface="Helvetica"/>
              </a:rPr>
              <a:t>about the importance of your work long-</a:t>
            </a:r>
            <a:r>
              <a:rPr lang="en-US" sz="1400" dirty="0" smtClean="0">
                <a:latin typeface="Helvetica"/>
                <a:cs typeface="Helvetica"/>
              </a:rPr>
              <a:t>term</a:t>
            </a:r>
            <a:endParaRPr lang="en-US" sz="1400" dirty="0">
              <a:latin typeface="Helvetica"/>
              <a:cs typeface="Helvetica"/>
            </a:endParaRPr>
          </a:p>
          <a:p>
            <a:pPr marL="0" lvl="0" indent="0">
              <a:buNone/>
            </a:pPr>
            <a:r>
              <a:rPr lang="en-US" sz="1400" dirty="0" smtClean="0">
                <a:latin typeface="Helvetica"/>
                <a:cs typeface="Helvetica"/>
              </a:rPr>
              <a:t>	- Recognition </a:t>
            </a:r>
            <a:r>
              <a:rPr lang="en-US" sz="1400" dirty="0" smtClean="0">
                <a:latin typeface="Helvetica"/>
                <a:cs typeface="Helvetica"/>
              </a:rPr>
              <a:t>society, IF you have it </a:t>
            </a:r>
          </a:p>
          <a:p>
            <a:pPr marL="0" lvl="0" indent="0">
              <a:buNone/>
            </a:pPr>
            <a:r>
              <a:rPr lang="en-US" sz="1400" dirty="0">
                <a:latin typeface="Helvetica"/>
                <a:cs typeface="Helvetica"/>
              </a:rPr>
              <a:t>	 </a:t>
            </a:r>
            <a:r>
              <a:rPr lang="en-US" sz="1400" dirty="0" smtClean="0">
                <a:latin typeface="Helvetica"/>
                <a:cs typeface="Helvetica"/>
              </a:rPr>
              <a:t>      </a:t>
            </a:r>
            <a:r>
              <a:rPr lang="en-US" sz="1400" dirty="0" smtClean="0">
                <a:latin typeface="Helvetica"/>
                <a:cs typeface="Helvetica"/>
              </a:rPr>
              <a:t>(</a:t>
            </a:r>
            <a:r>
              <a:rPr lang="en-US" sz="1400" dirty="0">
                <a:latin typeface="Helvetica"/>
                <a:cs typeface="Helvetica"/>
              </a:rPr>
              <a:t>e.g. “It would be my pleasure to welcome you to . . ..”)</a:t>
            </a:r>
          </a:p>
          <a:p>
            <a:pPr marL="0" lvl="0" indent="0">
              <a:buNone/>
            </a:pPr>
            <a:r>
              <a:rPr lang="en-US" sz="1400" dirty="0" smtClean="0">
                <a:latin typeface="Helvetica"/>
                <a:cs typeface="Helvetica"/>
              </a:rPr>
              <a:t>	- That </a:t>
            </a:r>
            <a:r>
              <a:rPr lang="en-US" sz="1400" dirty="0">
                <a:latin typeface="Helvetica"/>
                <a:cs typeface="Helvetica"/>
              </a:rPr>
              <a:t>others have included you in their wills </a:t>
            </a:r>
            <a:endParaRPr lang="en-US" sz="1400" dirty="0" smtClean="0">
              <a:latin typeface="Helvetica"/>
              <a:cs typeface="Helvetica"/>
            </a:endParaRPr>
          </a:p>
          <a:p>
            <a:pPr marL="0" lvl="0" indent="0">
              <a:buNone/>
            </a:pPr>
            <a:r>
              <a:rPr lang="en-US" sz="1400" dirty="0">
                <a:latin typeface="Helvetica"/>
                <a:cs typeface="Helvetica"/>
              </a:rPr>
              <a:t>	 </a:t>
            </a:r>
            <a:r>
              <a:rPr lang="en-US" sz="1400" dirty="0" smtClean="0">
                <a:latin typeface="Helvetica"/>
                <a:cs typeface="Helvetica"/>
              </a:rPr>
              <a:t>      </a:t>
            </a:r>
            <a:r>
              <a:rPr lang="en-US" sz="1400" dirty="0" smtClean="0">
                <a:latin typeface="Helvetica"/>
                <a:cs typeface="Helvetica"/>
              </a:rPr>
              <a:t>(</a:t>
            </a:r>
            <a:r>
              <a:rPr lang="en-US" sz="1400" dirty="0">
                <a:latin typeface="Helvetica"/>
                <a:cs typeface="Helvetica"/>
              </a:rPr>
              <a:t>e.g. “You’d be joining several </a:t>
            </a:r>
            <a:r>
              <a:rPr lang="en-US" sz="1400" dirty="0" smtClean="0">
                <a:latin typeface="Helvetica"/>
                <a:cs typeface="Helvetica"/>
              </a:rPr>
              <a:t>others  </a:t>
            </a:r>
            <a:r>
              <a:rPr lang="en-US" sz="1400" dirty="0">
                <a:latin typeface="Helvetica"/>
                <a:cs typeface="Helvetica"/>
              </a:rPr>
              <a:t>. . ..”)</a:t>
            </a:r>
          </a:p>
          <a:p>
            <a:pPr marL="0" indent="0">
              <a:buNone/>
            </a:pPr>
            <a:endParaRPr lang="en-US" sz="1400" dirty="0">
              <a:latin typeface="Helvetica"/>
              <a:cs typeface="Helvetica"/>
            </a:endParaRPr>
          </a:p>
          <a:p>
            <a:pPr marL="0" indent="0">
              <a:buNone/>
            </a:pPr>
            <a:r>
              <a:rPr lang="en-US" sz="1400" dirty="0" smtClean="0">
                <a:latin typeface="Helvetica"/>
                <a:cs typeface="Helvetica"/>
              </a:rPr>
              <a:t>*It </a:t>
            </a:r>
            <a:r>
              <a:rPr lang="en-US" sz="1400" dirty="0">
                <a:latin typeface="Helvetica"/>
                <a:cs typeface="Helvetica"/>
              </a:rPr>
              <a:t>isn’t necessary to write more. Unless your prospect demands formality. </a:t>
            </a:r>
            <a:r>
              <a:rPr lang="en-US" sz="1400" dirty="0" smtClean="0">
                <a:latin typeface="Helvetica"/>
                <a:cs typeface="Helvetica"/>
              </a:rPr>
              <a:t>Most </a:t>
            </a:r>
            <a:r>
              <a:rPr lang="en-US" sz="1400" dirty="0" smtClean="0">
                <a:latin typeface="Helvetica"/>
                <a:cs typeface="Helvetica"/>
              </a:rPr>
              <a:t>folks appreciate </a:t>
            </a:r>
            <a:r>
              <a:rPr lang="en-US" sz="1400" dirty="0">
                <a:latin typeface="Helvetica"/>
                <a:cs typeface="Helvetica"/>
              </a:rPr>
              <a:t>the thought of the rare handwritten note. </a:t>
            </a:r>
            <a:r>
              <a:rPr lang="en-US" sz="1400" dirty="0" smtClean="0">
                <a:latin typeface="Helvetica"/>
                <a:cs typeface="Helvetica"/>
              </a:rPr>
              <a:t>It makes </a:t>
            </a:r>
            <a:r>
              <a:rPr lang="en-US" sz="1400" dirty="0">
                <a:latin typeface="Helvetica"/>
                <a:cs typeface="Helvetica"/>
              </a:rPr>
              <a:t>you stand out.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400" dirty="0" smtClean="0">
                <a:latin typeface="Helvetica"/>
                <a:cs typeface="Helvetica"/>
              </a:rPr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  <a:endParaRPr lang="en-US" dirty="0"/>
          </a:p>
        </p:txBody>
      </p:sp>
      <p:pic>
        <p:nvPicPr>
          <p:cNvPr id="6" name="Picture 5" descr="imag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4876800"/>
            <a:ext cx="1910976" cy="1672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660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Helvetica"/>
                <a:cs typeface="+mj-cs"/>
              </a:rPr>
              <a:t>What About Responses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958138" cy="39576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endParaRPr lang="en-US" sz="1200" dirty="0" smtClean="0">
              <a:latin typeface="Helvetica"/>
              <a:cs typeface="Helvetica"/>
            </a:endParaRPr>
          </a:p>
          <a:p>
            <a:pPr marL="0" indent="0">
              <a:buNone/>
            </a:pPr>
            <a:r>
              <a:rPr lang="en-US" sz="1400" dirty="0" smtClean="0">
                <a:latin typeface="Helvetica"/>
              </a:rPr>
              <a:t>• “Yes, I’ll do it”</a:t>
            </a:r>
          </a:p>
          <a:p>
            <a:pPr marL="0" indent="0">
              <a:buNone/>
            </a:pPr>
            <a:r>
              <a:rPr lang="en-US" sz="1400" dirty="0" smtClean="0">
                <a:latin typeface="Helvetica"/>
                <a:cs typeface="Helvetica"/>
              </a:rPr>
              <a:t>	- Thank profusely</a:t>
            </a:r>
          </a:p>
          <a:p>
            <a:pPr marL="0" indent="0">
              <a:buNone/>
            </a:pPr>
            <a:r>
              <a:rPr lang="en-US" sz="1400" dirty="0">
                <a:latin typeface="Helvetica"/>
                <a:cs typeface="Helvetica"/>
              </a:rPr>
              <a:t>	</a:t>
            </a:r>
            <a:r>
              <a:rPr lang="en-US" sz="1400" dirty="0" smtClean="0">
                <a:latin typeface="Helvetica"/>
                <a:cs typeface="Helvetica"/>
              </a:rPr>
              <a:t>- Welcome to recognition society (if you’re set up)</a:t>
            </a:r>
          </a:p>
          <a:p>
            <a:pPr marL="0" indent="0">
              <a:buNone/>
            </a:pPr>
            <a:r>
              <a:rPr lang="en-US" sz="1400" dirty="0">
                <a:latin typeface="Helvetica"/>
                <a:cs typeface="Helvetica"/>
              </a:rPr>
              <a:t>	</a:t>
            </a:r>
            <a:r>
              <a:rPr lang="en-US" sz="1400" dirty="0" smtClean="0">
                <a:latin typeface="Helvetica"/>
                <a:cs typeface="Helvetica"/>
              </a:rPr>
              <a:t>- Offer sample bequest to share with attorney (it’s in Resources)</a:t>
            </a:r>
          </a:p>
          <a:p>
            <a:pPr marL="0" indent="0">
              <a:buNone/>
            </a:pPr>
            <a:r>
              <a:rPr lang="en-US" sz="1400" dirty="0">
                <a:latin typeface="Helvetica"/>
                <a:cs typeface="Helvetica"/>
              </a:rPr>
              <a:t>	</a:t>
            </a:r>
            <a:r>
              <a:rPr lang="en-US" sz="1400" dirty="0" smtClean="0">
                <a:latin typeface="Helvetica"/>
                <a:cs typeface="Helvetica"/>
              </a:rPr>
              <a:t>- “Please let me know when you’re done, so I can formally thank you”</a:t>
            </a:r>
          </a:p>
          <a:p>
            <a:pPr marL="0" indent="0">
              <a:buNone/>
            </a:pPr>
            <a:r>
              <a:rPr lang="en-US" sz="1400" dirty="0" smtClean="0">
                <a:latin typeface="Helvetica"/>
              </a:rPr>
              <a:t>• “I’ve already done it, you’re in my will”</a:t>
            </a:r>
          </a:p>
          <a:p>
            <a:pPr marL="0" indent="0">
              <a:buNone/>
            </a:pPr>
            <a:r>
              <a:rPr lang="en-US" sz="1400" dirty="0">
                <a:latin typeface="Helvetica"/>
                <a:cs typeface="Helvetica"/>
              </a:rPr>
              <a:t>	- Thank profusely</a:t>
            </a:r>
          </a:p>
          <a:p>
            <a:pPr marL="0" indent="0">
              <a:buNone/>
            </a:pPr>
            <a:r>
              <a:rPr lang="en-US" sz="1400" dirty="0">
                <a:latin typeface="Helvetica"/>
                <a:cs typeface="Helvetica"/>
              </a:rPr>
              <a:t>	- Welcome to recognition society (if you’re set up</a:t>
            </a:r>
            <a:r>
              <a:rPr lang="en-US" sz="1400" dirty="0" smtClean="0">
                <a:latin typeface="Helvetica"/>
                <a:cs typeface="Helvetica"/>
              </a:rPr>
              <a:t>)</a:t>
            </a:r>
          </a:p>
          <a:p>
            <a:pPr marL="0" indent="0">
              <a:buNone/>
            </a:pPr>
            <a:r>
              <a:rPr lang="en-US" sz="1400" dirty="0">
                <a:latin typeface="Helvetica"/>
                <a:cs typeface="Helvetica"/>
              </a:rPr>
              <a:t>	</a:t>
            </a:r>
            <a:r>
              <a:rPr lang="en-US" sz="1400" dirty="0" smtClean="0">
                <a:latin typeface="Helvetica"/>
                <a:cs typeface="Helvetica"/>
              </a:rPr>
              <a:t>- Consider: Do you want written documentation? (next week’s short topic)</a:t>
            </a:r>
          </a:p>
          <a:p>
            <a:pPr marL="0" indent="0">
              <a:buNone/>
            </a:pPr>
            <a:r>
              <a:rPr lang="en-US" sz="1400" dirty="0" smtClean="0">
                <a:latin typeface="Helvetica"/>
              </a:rPr>
              <a:t>• “I’ll consider it”</a:t>
            </a:r>
          </a:p>
          <a:p>
            <a:pPr marL="0" indent="0">
              <a:buNone/>
            </a:pPr>
            <a:r>
              <a:rPr lang="en-US" sz="1400" dirty="0">
                <a:latin typeface="Helvetica"/>
                <a:cs typeface="Helvetica"/>
              </a:rPr>
              <a:t>	</a:t>
            </a:r>
            <a:r>
              <a:rPr lang="en-US" sz="1400" dirty="0" smtClean="0">
                <a:latin typeface="Helvetica"/>
                <a:cs typeface="Helvetica"/>
              </a:rPr>
              <a:t>- Thank generously</a:t>
            </a:r>
          </a:p>
          <a:p>
            <a:pPr marL="0" indent="0">
              <a:buNone/>
            </a:pPr>
            <a:r>
              <a:rPr lang="en-US" sz="1400" dirty="0">
                <a:latin typeface="Helvetica"/>
                <a:cs typeface="Helvetica"/>
              </a:rPr>
              <a:t>	</a:t>
            </a:r>
            <a:r>
              <a:rPr lang="en-US" sz="1400" dirty="0" smtClean="0">
                <a:latin typeface="Helvetica"/>
                <a:cs typeface="Helvetica"/>
              </a:rPr>
              <a:t>- Suggest a follow-up time, a few weeks </a:t>
            </a:r>
          </a:p>
          <a:p>
            <a:pPr marL="0" indent="0">
              <a:buNone/>
            </a:pPr>
            <a:r>
              <a:rPr lang="en-US" sz="1400" dirty="0">
                <a:latin typeface="Helvetica"/>
                <a:cs typeface="Helvetica"/>
              </a:rPr>
              <a:t>	</a:t>
            </a:r>
            <a:r>
              <a:rPr lang="en-US" sz="1400" dirty="0" smtClean="0">
                <a:latin typeface="Helvetica"/>
                <a:cs typeface="Helvetica"/>
              </a:rPr>
              <a:t>- Keep in touch, they’re a good prospect</a:t>
            </a:r>
          </a:p>
          <a:p>
            <a:pPr marL="0" indent="0">
              <a:buNone/>
            </a:pPr>
            <a:r>
              <a:rPr lang="en-US" sz="1400" dirty="0" smtClean="0">
                <a:latin typeface="Helvetica"/>
              </a:rPr>
              <a:t>• “No, I can’t do it”</a:t>
            </a:r>
          </a:p>
          <a:p>
            <a:pPr marL="0" indent="0">
              <a:buNone/>
            </a:pPr>
            <a:r>
              <a:rPr lang="en-US" sz="1400" dirty="0">
                <a:latin typeface="Helvetica"/>
                <a:cs typeface="Helvetica"/>
              </a:rPr>
              <a:t>	</a:t>
            </a:r>
            <a:r>
              <a:rPr lang="en-US" sz="1400" dirty="0" smtClean="0">
                <a:latin typeface="Helvetica"/>
                <a:cs typeface="Helvetica"/>
              </a:rPr>
              <a:t>- Thank for other giving</a:t>
            </a:r>
          </a:p>
          <a:p>
            <a:pPr marL="0" indent="0">
              <a:buNone/>
            </a:pPr>
            <a:r>
              <a:rPr lang="en-US" sz="1400" dirty="0">
                <a:latin typeface="Helvetica"/>
                <a:cs typeface="Helvetica"/>
              </a:rPr>
              <a:t>	</a:t>
            </a:r>
            <a:r>
              <a:rPr lang="en-US" sz="1400" dirty="0" smtClean="0">
                <a:latin typeface="Helvetica"/>
                <a:cs typeface="Helvetica"/>
              </a:rPr>
              <a:t>- No longer a Planned Giving prospect</a:t>
            </a:r>
            <a:endParaRPr lang="en-US" sz="1400" dirty="0">
              <a:latin typeface="Helvetica"/>
              <a:cs typeface="Helvetica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  <a:endParaRPr lang="en-US" dirty="0"/>
          </a:p>
        </p:txBody>
      </p:sp>
      <p:pic>
        <p:nvPicPr>
          <p:cNvPr id="7" name="Picture 6" descr="12222126-top-secret-stam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181600"/>
            <a:ext cx="1902691" cy="1255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908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Helvetica" charset="0"/>
                <a:cs typeface="+mj-cs"/>
              </a:rPr>
              <a:t>Let’s Talk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pic>
        <p:nvPicPr>
          <p:cNvPr id="4" name="Picture 3" descr="questions-answers-concept-blue-q-260nw-51950201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133600"/>
            <a:ext cx="6150535" cy="3733800"/>
          </a:xfrm>
          <a:prstGeom prst="rect">
            <a:avLst/>
          </a:prstGeom>
        </p:spPr>
      </p:pic>
      <p:pic>
        <p:nvPicPr>
          <p:cNvPr id="5" name="Picture 4" descr="Unknow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5029200"/>
            <a:ext cx="2432797" cy="14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243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latin typeface="Helvetica"/>
                <a:cs typeface="+mj-cs"/>
              </a:rPr>
              <a:t>Where We</a:t>
            </a:r>
            <a:r>
              <a:rPr lang="en-US" sz="5400" dirty="0" smtClean="0">
                <a:latin typeface="Arial"/>
                <a:cs typeface="+mj-cs"/>
              </a:rPr>
              <a:t>’</a:t>
            </a:r>
            <a:r>
              <a:rPr lang="en-US" sz="5400" dirty="0" smtClean="0">
                <a:latin typeface="Helvetica"/>
                <a:cs typeface="+mj-cs"/>
              </a:rPr>
              <a:t>re Headed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7958138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 charset="0"/>
              </a:rPr>
              <a:t>• The story of my 1</a:t>
            </a:r>
            <a:r>
              <a:rPr lang="en-US" sz="2000" baseline="30000" dirty="0">
                <a:latin typeface="Helvetica" charset="0"/>
              </a:rPr>
              <a:t>st</a:t>
            </a:r>
            <a:r>
              <a:rPr lang="en-US" sz="2000" dirty="0">
                <a:latin typeface="Helvetica" charset="0"/>
              </a:rPr>
              <a:t> </a:t>
            </a:r>
            <a:r>
              <a:rPr lang="en-US" sz="2000" dirty="0" smtClean="0">
                <a:latin typeface="Helvetica" charset="0"/>
              </a:rPr>
              <a:t>ask</a:t>
            </a:r>
            <a:endParaRPr lang="en-US" sz="2000" dirty="0" smtClean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  <a:cs typeface="+mn-cs"/>
              </a:rPr>
              <a:t>• </a:t>
            </a:r>
            <a:r>
              <a:rPr lang="en-US" sz="2000" dirty="0">
                <a:latin typeface="Helvetica"/>
                <a:cs typeface="+mn-cs"/>
              </a:rPr>
              <a:t>Defining “Top Prospect</a:t>
            </a:r>
            <a:r>
              <a:rPr lang="en-US" sz="2000" dirty="0" smtClean="0">
                <a:latin typeface="Helvetica"/>
                <a:cs typeface="+mn-cs"/>
              </a:rPr>
              <a:t>”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</a:rPr>
              <a:t>• Identifying your Top Prospects</a:t>
            </a:r>
            <a:endParaRPr lang="en-US" sz="20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</a:rPr>
              <a:t>• Defining your “Early Successes</a:t>
            </a:r>
            <a:r>
              <a:rPr lang="en-US" sz="2000" dirty="0" smtClean="0">
                <a:latin typeface="Helvetica"/>
              </a:rPr>
              <a:t>”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</a:rPr>
              <a:t>• Open the door &amp; ask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</a:rPr>
              <a:t>• Keep the convo going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</a:rPr>
              <a:t>• You already know what the convo is about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</a:rPr>
              <a:t>• Sample note &amp; letter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</a:rPr>
              <a:t>• What about responses</a:t>
            </a:r>
            <a:endParaRPr lang="en-US" sz="2000" dirty="0" smtClean="0">
              <a:latin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 charset="0"/>
              </a:rPr>
              <a:t>• </a:t>
            </a:r>
            <a:r>
              <a:rPr lang="en-US" sz="2000" dirty="0" smtClean="0">
                <a:latin typeface="Helvetica" charset="0"/>
              </a:rPr>
              <a:t>Let’s talk</a:t>
            </a:r>
            <a:endParaRPr lang="en-US" sz="2000" dirty="0" smtClean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438400"/>
            <a:ext cx="1910976" cy="1672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latin typeface="Helvetica"/>
                <a:cs typeface="+mj-cs"/>
              </a:rPr>
              <a:t>The Story of My 1</a:t>
            </a:r>
            <a:r>
              <a:rPr lang="en-US" sz="5400" baseline="30000" dirty="0" smtClean="0">
                <a:latin typeface="Helvetica"/>
                <a:cs typeface="+mj-cs"/>
              </a:rPr>
              <a:t>st</a:t>
            </a:r>
            <a:r>
              <a:rPr lang="en-US" sz="5400" dirty="0" smtClean="0">
                <a:latin typeface="Helvetica"/>
                <a:cs typeface="+mj-cs"/>
              </a:rPr>
              <a:t> Ask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58138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 smtClean="0">
                <a:latin typeface="Helvetica"/>
                <a:cs typeface="+mn-cs"/>
              </a:rPr>
              <a:t>• Now, back to you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  <p:pic>
        <p:nvPicPr>
          <p:cNvPr id="3" name="Picture 2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4495800"/>
            <a:ext cx="2432797" cy="14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573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Helvetica"/>
                <a:cs typeface="+mj-cs"/>
              </a:rPr>
              <a:t>Defining “Top Prospect”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958138" cy="39576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 smtClean="0">
                <a:latin typeface="Helvetica"/>
              </a:rPr>
              <a:t>They’re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 smtClean="0">
                <a:latin typeface="Helvetica"/>
              </a:rPr>
              <a:t>• 55-60+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 smtClean="0">
                <a:latin typeface="Helvetica"/>
              </a:rPr>
              <a:t>• Committed, loyal, current donors, </a:t>
            </a:r>
            <a:r>
              <a:rPr lang="en-US" sz="1600" u="sng" dirty="0" smtClean="0">
                <a:latin typeface="Helvetica"/>
              </a:rPr>
              <a:t>regardless</a:t>
            </a:r>
            <a:r>
              <a:rPr lang="en-US" sz="1600" dirty="0" smtClean="0">
                <a:latin typeface="Helvetica"/>
              </a:rPr>
              <a:t> of gift size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 smtClean="0">
                <a:latin typeface="Helvetica"/>
              </a:rPr>
              <a:t>• Approachable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 smtClean="0">
                <a:latin typeface="Helvetica"/>
              </a:rPr>
              <a:t>• Close to your org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 smtClean="0">
                <a:latin typeface="Helvetica"/>
              </a:rPr>
              <a:t>• Close to someone in your org, maybe you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>
                <a:latin typeface="Helvetica"/>
              </a:rPr>
              <a:t>• </a:t>
            </a:r>
            <a:r>
              <a:rPr lang="en-US" sz="1600" dirty="0" smtClean="0">
                <a:latin typeface="Helvetica"/>
              </a:rPr>
              <a:t>The names you hear often; talk to your colleagues</a:t>
            </a:r>
            <a:endParaRPr lang="en-US" sz="1600" dirty="0">
              <a:latin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 smtClean="0">
                <a:latin typeface="Helvetica"/>
              </a:rPr>
              <a:t>• The folks you’d be comfortable talking to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 smtClean="0">
                <a:latin typeface="Helvetica"/>
              </a:rPr>
              <a:t>They are the low-hanging fruit for your PG program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1600" dirty="0">
              <a:latin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 smtClean="0">
                <a:latin typeface="Helvetica"/>
              </a:rPr>
              <a:t>They’re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 smtClean="0">
                <a:latin typeface="Helvetica"/>
              </a:rPr>
              <a:t>• NOT necessarily wealthy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 smtClean="0">
                <a:latin typeface="Helvetica"/>
              </a:rPr>
              <a:t>• NOT necessarily board members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1600" dirty="0" smtClean="0">
                <a:latin typeface="Helvetica"/>
              </a:rPr>
              <a:t>• NOT necessarily major donors </a:t>
            </a:r>
            <a:endParaRPr lang="en-US" sz="1600" dirty="0">
              <a:latin typeface="Helvetica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600" dirty="0" smtClean="0">
                <a:latin typeface="Helvetica"/>
                <a:cs typeface="+mn-cs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1600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  <a:endParaRPr lang="en-US" dirty="0"/>
          </a:p>
        </p:txBody>
      </p:sp>
      <p:pic>
        <p:nvPicPr>
          <p:cNvPr id="5" name="Picture 4" descr="12222126-top-secret-stam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495800"/>
            <a:ext cx="1902691" cy="125577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latin typeface="Helvetica"/>
                <a:cs typeface="+mj-cs"/>
              </a:rPr>
              <a:t>Who’s Top of Mind?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58138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endParaRPr lang="en-US" sz="2800" dirty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 smtClean="0">
                <a:latin typeface="Helvetica"/>
              </a:rPr>
              <a:t>• </a:t>
            </a:r>
            <a:r>
              <a:rPr lang="en-US" sz="2800" dirty="0" smtClean="0">
                <a:latin typeface="Helvetica"/>
                <a:cs typeface="+mn-cs"/>
              </a:rPr>
              <a:t>Who’s top of mind right now?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 smtClean="0">
                <a:latin typeface="Helvetica"/>
              </a:rPr>
              <a:t>• </a:t>
            </a:r>
            <a:r>
              <a:rPr lang="en-US" sz="2800" dirty="0" smtClean="0">
                <a:latin typeface="Helvetica"/>
              </a:rPr>
              <a:t>Write ‘</a:t>
            </a:r>
            <a:r>
              <a:rPr lang="en-US" sz="2800" dirty="0" err="1" smtClean="0">
                <a:latin typeface="Helvetica"/>
              </a:rPr>
              <a:t>em</a:t>
            </a:r>
            <a:r>
              <a:rPr lang="en-US" sz="2800" dirty="0" smtClean="0">
                <a:latin typeface="Helvetica"/>
              </a:rPr>
              <a:t> down</a:t>
            </a:r>
            <a:endParaRPr lang="en-US" sz="2800" dirty="0" smtClean="0">
              <a:latin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sz="2800" dirty="0" smtClean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 smtClean="0">
                <a:latin typeface="Helvetica"/>
              </a:rPr>
              <a:t>•No one came to mind, that’s OK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 smtClean="0">
                <a:latin typeface="Helvetica"/>
              </a:rPr>
              <a:t>• We’ll go to your CRM</a:t>
            </a:r>
            <a:endParaRPr lang="en-US" sz="2800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  <p:pic>
        <p:nvPicPr>
          <p:cNvPr id="3" name="Picture 2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3352800"/>
            <a:ext cx="2184400" cy="1344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06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latin typeface="Helvetica"/>
                <a:cs typeface="+mj-cs"/>
              </a:rPr>
              <a:t>No One Came To Mind?</a:t>
            </a:r>
            <a:br>
              <a:rPr lang="en-US" sz="4000" dirty="0" smtClean="0">
                <a:latin typeface="Helvetica"/>
                <a:cs typeface="+mj-cs"/>
              </a:rPr>
            </a:br>
            <a:r>
              <a:rPr lang="en-US" sz="4000" dirty="0" smtClean="0">
                <a:latin typeface="Helvetica"/>
                <a:cs typeface="+mj-cs"/>
              </a:rPr>
              <a:t>Don’t Fret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58138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Helvetica"/>
              </a:rPr>
              <a:t>• We’ll go to your CRM fundraising database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Helvetica"/>
              </a:rPr>
              <a:t>• Sample queries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Helvetica"/>
                <a:cs typeface="+mn-cs"/>
              </a:rPr>
              <a:t>	- “25+ gifts 2012-2021, non-lapsed”</a:t>
            </a:r>
            <a:endParaRPr lang="en-US" sz="24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Helvetica"/>
                <a:cs typeface="+mn-cs"/>
              </a:rPr>
              <a:t>		- Too many: “30+ gifts” or “35+ gifts”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  <a:cs typeface="+mn-cs"/>
              </a:rPr>
              <a:t>	</a:t>
            </a:r>
            <a:r>
              <a:rPr lang="en-US" sz="2400" dirty="0" smtClean="0">
                <a:latin typeface="Helvetica"/>
                <a:cs typeface="+mn-cs"/>
              </a:rPr>
              <a:t>	- Too few: “20+ gifts” or “15+ gifts”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  <a:cs typeface="+mn-cs"/>
              </a:rPr>
              <a:t>	</a:t>
            </a:r>
            <a:r>
              <a:rPr lang="en-US" sz="2400" dirty="0" smtClean="0">
                <a:latin typeface="Helvetica"/>
                <a:cs typeface="+mn-cs"/>
              </a:rPr>
              <a:t>- Or adjust years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  <a:cs typeface="+mn-cs"/>
              </a:rPr>
              <a:t>	</a:t>
            </a:r>
            <a:r>
              <a:rPr lang="en-US" sz="2400" dirty="0" smtClean="0">
                <a:latin typeface="Helvetica"/>
                <a:cs typeface="+mn-cs"/>
              </a:rPr>
              <a:t>	- Too many: more recent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Helvetica"/>
                <a:cs typeface="+mn-cs"/>
              </a:rPr>
              <a:t>	</a:t>
            </a:r>
            <a:r>
              <a:rPr lang="en-US" sz="2400" dirty="0" smtClean="0">
                <a:latin typeface="Helvetica"/>
                <a:cs typeface="+mn-cs"/>
              </a:rPr>
              <a:t>	- Too few: earlier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Helvetica"/>
              </a:rPr>
              <a:t>• Adjust your 2 variables: # of gifts &amp; # of years</a:t>
            </a:r>
            <a:endParaRPr lang="en-US" sz="2400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</a:p>
        </p:txBody>
      </p:sp>
      <p:pic>
        <p:nvPicPr>
          <p:cNvPr id="5" name="Picture 4" descr="12222126-top-secret-stam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2209800"/>
            <a:ext cx="1902691" cy="1255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599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Helvetica"/>
                <a:cs typeface="+mj-cs"/>
              </a:rPr>
              <a:t>Defining Your</a:t>
            </a:r>
            <a:br>
              <a:rPr lang="en-US" dirty="0" smtClean="0">
                <a:latin typeface="Helvetica"/>
                <a:cs typeface="+mj-cs"/>
              </a:rPr>
            </a:br>
            <a:r>
              <a:rPr lang="en-US" dirty="0" smtClean="0">
                <a:latin typeface="Helvetica"/>
                <a:cs typeface="+mj-cs"/>
              </a:rPr>
              <a:t> “Early Successes” 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9638" y="2209800"/>
            <a:ext cx="8234362" cy="3881438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sz="2800" dirty="0" smtClean="0">
                <a:latin typeface="Helvetica"/>
              </a:rPr>
              <a:t>• Identified manageable # of Top Prospects</a:t>
            </a:r>
            <a:endParaRPr lang="en-US" sz="2800" dirty="0">
              <a:latin typeface="Helvetica"/>
            </a:endParaRPr>
          </a:p>
          <a:p>
            <a:pPr eaLnBrk="1" hangingPunct="1">
              <a:buNone/>
              <a:defRPr/>
            </a:pPr>
            <a:r>
              <a:rPr lang="en-US" sz="2800" dirty="0" smtClean="0">
                <a:latin typeface="Helvetica"/>
              </a:rPr>
              <a:t>• </a:t>
            </a:r>
            <a:r>
              <a:rPr lang="en-US" sz="2800" dirty="0" smtClean="0">
                <a:latin typeface="Helvetica" charset="0"/>
                <a:cs typeface="+mn-cs"/>
              </a:rPr>
              <a:t>Solicitations, you opened the </a:t>
            </a:r>
            <a:r>
              <a:rPr lang="en-US" sz="2800" dirty="0" err="1" smtClean="0">
                <a:latin typeface="Helvetica" charset="0"/>
                <a:cs typeface="+mn-cs"/>
              </a:rPr>
              <a:t>convos</a:t>
            </a:r>
            <a:endParaRPr lang="en-US" sz="2800" dirty="0" smtClean="0">
              <a:latin typeface="Helvetica" charset="0"/>
              <a:cs typeface="+mn-cs"/>
            </a:endParaRPr>
          </a:p>
          <a:p>
            <a:pPr eaLnBrk="1" hangingPunct="1">
              <a:buNone/>
              <a:defRPr/>
            </a:pPr>
            <a:r>
              <a:rPr lang="en-US" sz="2800" dirty="0" smtClean="0">
                <a:latin typeface="Helvetica"/>
              </a:rPr>
              <a:t>• Gift commitments, of course</a:t>
            </a:r>
            <a:endParaRPr lang="en-US" sz="2800" dirty="0" smtClean="0">
              <a:latin typeface="Helvetica" charset="0"/>
              <a:cs typeface="+mn-cs"/>
            </a:endParaRPr>
          </a:p>
          <a:p>
            <a:pPr eaLnBrk="1" hangingPunct="1">
              <a:buNone/>
              <a:defRPr/>
            </a:pPr>
            <a:r>
              <a:rPr lang="en-US" sz="2800" dirty="0" smtClean="0">
                <a:latin typeface="Helvetica"/>
              </a:rPr>
              <a:t>• Follow-up plans, critical</a:t>
            </a:r>
          </a:p>
          <a:p>
            <a:pPr eaLnBrk="1" hangingPunct="1">
              <a:buNone/>
              <a:defRPr/>
            </a:pPr>
            <a:r>
              <a:rPr lang="en-US" sz="2800" dirty="0" smtClean="0">
                <a:latin typeface="Helvetica"/>
              </a:rPr>
              <a:t>	• No languishing asks, ever</a:t>
            </a:r>
            <a:endParaRPr lang="en-US" sz="2800" dirty="0" smtClean="0">
              <a:latin typeface="Helvetica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PlannedGivingAccelerator.com/members</a:t>
            </a:r>
            <a:endParaRPr lang="en-US"/>
          </a:p>
        </p:txBody>
      </p:sp>
      <p:pic>
        <p:nvPicPr>
          <p:cNvPr id="5" name="Picture 4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3124200"/>
            <a:ext cx="1910976" cy="167210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Helvetica"/>
                <a:cs typeface="+mj-cs"/>
              </a:rPr>
              <a:t>Open The Door &amp; Ask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958138" cy="39576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endParaRPr lang="en-US" sz="1600" dirty="0" smtClean="0">
              <a:latin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</a:rPr>
              <a:t>• Who’s got the best relationship?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</a:rPr>
              <a:t>• Is </a:t>
            </a:r>
            <a:r>
              <a:rPr lang="en-US" sz="2000" dirty="0">
                <a:latin typeface="Helvetica"/>
              </a:rPr>
              <a:t>there a reason to wait?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</a:rPr>
              <a:t>• Approach </a:t>
            </a:r>
            <a:r>
              <a:rPr lang="en-US" sz="2000" dirty="0">
                <a:latin typeface="Helvetica"/>
              </a:rPr>
              <a:t>positively: How we can over why we can’t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</a:rPr>
              <a:t>• What’s your comfort level with Call? Note? Letter?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</a:rPr>
              <a:t>• Pick up the phone or start writing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</a:rPr>
              <a:t>• </a:t>
            </a:r>
            <a:r>
              <a:rPr lang="en-US" sz="2000" dirty="0" smtClean="0">
                <a:latin typeface="Helvetica"/>
                <a:cs typeface="+mn-cs"/>
              </a:rPr>
              <a:t>“Would you consider including us in your will?”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</a:rPr>
              <a:t>• Unless some compelling reason, don’t ask for an amount</a:t>
            </a:r>
            <a:endParaRPr lang="en-US" sz="2000" dirty="0" smtClean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</a:rPr>
              <a:t>• Suggest a time for follow-up</a:t>
            </a:r>
            <a:endParaRPr lang="en-US" sz="2000" dirty="0" smtClean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1600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  <a:endParaRPr lang="en-US" dirty="0"/>
          </a:p>
        </p:txBody>
      </p:sp>
      <p:pic>
        <p:nvPicPr>
          <p:cNvPr id="5" name="Picture 4" descr="12222126-top-secret-stam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495800"/>
            <a:ext cx="1902691" cy="1255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325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latin typeface="Helvetica"/>
                <a:cs typeface="+mj-cs"/>
              </a:rPr>
              <a:t>Keep The Convo Going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958138" cy="39576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endParaRPr lang="en-US" sz="1600" dirty="0" smtClean="0">
              <a:latin typeface="Helvetica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</a:rPr>
              <a:t>• You’re responsible for the relationship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</a:rPr>
              <a:t>• Keep to your suggested follow-up schedule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</a:rPr>
              <a:t>• “Did you go ahead and put us in your will?”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</a:rPr>
              <a:t>• You may need to follow-up several times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</a:rPr>
              <a:t>• There may be long stretches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</a:rPr>
              <a:t>• Pleasant persistence/Aggressive cheerfulness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</a:rPr>
              <a:t>• Keep up other communications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 smtClean="0">
                <a:latin typeface="Helvetica"/>
              </a:rPr>
              <a:t>• Don’t let it drop</a:t>
            </a:r>
            <a:endParaRPr lang="en-US" sz="2000" dirty="0" smtClean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PlannedGivingAccelerator.com</a:t>
            </a:r>
            <a:r>
              <a:rPr lang="en-US" dirty="0" smtClean="0"/>
              <a:t>/members</a:t>
            </a:r>
            <a:endParaRPr lang="en-US" dirty="0"/>
          </a:p>
        </p:txBody>
      </p:sp>
      <p:pic>
        <p:nvPicPr>
          <p:cNvPr id="6" name="Picture 5" descr="imag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419600"/>
            <a:ext cx="1910976" cy="1672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065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X:Templates:Presentations:Designs:Straight Edge</Template>
  <TotalTime>5530</TotalTime>
  <Words>533</Words>
  <Application>Microsoft Macintosh PowerPoint</Application>
  <PresentationFormat>On-screen Show (4:3)</PresentationFormat>
  <Paragraphs>167</Paragraphs>
  <Slides>14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Straight Edge</vt:lpstr>
      <vt:lpstr>Esteemed Members Only:  Top Prospect Identification &amp; Solicitation</vt:lpstr>
      <vt:lpstr>Where We’re Headed</vt:lpstr>
      <vt:lpstr>The Story of My 1st Ask</vt:lpstr>
      <vt:lpstr>Defining “Top Prospect”</vt:lpstr>
      <vt:lpstr>Who’s Top of Mind?</vt:lpstr>
      <vt:lpstr>No One Came To Mind? Don’t Fret</vt:lpstr>
      <vt:lpstr>Defining Your  “Early Successes” </vt:lpstr>
      <vt:lpstr>Open The Door &amp; Ask</vt:lpstr>
      <vt:lpstr>Keep The Convo Going</vt:lpstr>
      <vt:lpstr>You Already Know What The Convo Is About</vt:lpstr>
      <vt:lpstr>Sample Note</vt:lpstr>
      <vt:lpstr>Expand Your Note To A Letter*</vt:lpstr>
      <vt:lpstr>What About Responses</vt:lpstr>
      <vt:lpstr>Let’s Talk</vt:lpstr>
    </vt:vector>
  </TitlesOfParts>
  <Company>American Red Cross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Small, Medium or Large:  How to Integrate Planned Giving Into Your Program</dc:title>
  <dc:creator>Information Services</dc:creator>
  <cp:lastModifiedBy>Office 2004 Test Drive User</cp:lastModifiedBy>
  <cp:revision>571</cp:revision>
  <cp:lastPrinted>2005-04-20T01:40:54Z</cp:lastPrinted>
  <dcterms:created xsi:type="dcterms:W3CDTF">2004-07-21T20:50:49Z</dcterms:created>
  <dcterms:modified xsi:type="dcterms:W3CDTF">2022-03-02T01:53:15Z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1945544521</vt:i4>
  </property>
  <property fmtid="{D5CDD505-2E9C-101B-9397-08002B2CF9AE}" pid="3" name="_EmailSubject">
    <vt:lpwstr>Updated presentation</vt:lpwstr>
  </property>
  <property fmtid="{D5CDD505-2E9C-101B-9397-08002B2CF9AE}" pid="4" name="_AuthorEmail">
    <vt:lpwstr>CopherM@usa.redcross.org</vt:lpwstr>
  </property>
  <property fmtid="{D5CDD505-2E9C-101B-9397-08002B2CF9AE}" pid="5" name="_AuthorEmailDisplayName">
    <vt:lpwstr>Copher, Melissa</vt:lpwstr>
  </property>
</Properties>
</file>