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72" r:id="rId2"/>
    <p:sldId id="296" r:id="rId3"/>
    <p:sldId id="298" r:id="rId4"/>
    <p:sldId id="310" r:id="rId5"/>
    <p:sldId id="311" r:id="rId6"/>
    <p:sldId id="314" r:id="rId7"/>
    <p:sldId id="304" r:id="rId8"/>
    <p:sldId id="313" r:id="rId9"/>
    <p:sldId id="30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08" autoAdjust="0"/>
  </p:normalViewPr>
  <p:slideViewPr>
    <p:cSldViewPr>
      <p:cViewPr>
        <p:scale>
          <a:sx n="170" d="100"/>
          <a:sy n="170" d="100"/>
        </p:scale>
        <p:origin x="-2368" y="-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fld id="{A115E910-AB61-6A4B-8F8F-6A771C28D2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252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BBDDA95-A994-BA46-BCE7-5181A42B6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012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4FC5D3-6A56-384B-A742-7D343F727880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E84C06-4AEC-0947-9382-976502D9EF59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A3AB93-BB8D-814E-B6FF-C76BE7B4454D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A461F1-6197-7A48-99A7-CC36C28A6833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A461F1-6197-7A48-99A7-CC36C28A6833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97C996-C40D-B747-AE10-CC1F5CDF99B2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81000"/>
            <a:ext cx="8686800" cy="6858000"/>
            <a:chOff x="0" y="0"/>
            <a:chExt cx="5472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02" y="494"/>
              <a:ext cx="4770" cy="9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901" y="1336"/>
              <a:ext cx="3567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charset="0"/>
                <a:cs typeface="+mn-cs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708" y="543"/>
              <a:ext cx="3567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charset="0"/>
                <a:cs typeface="+mn-cs"/>
              </a:endParaRPr>
            </a:p>
          </p:txBody>
        </p:sp>
        <p:sp>
          <p:nvSpPr>
            <p:cNvPr id="8" name="Rectangle 6" descr="Light horizontal"/>
            <p:cNvSpPr>
              <a:spLocks noChangeArrowheads="1"/>
            </p:cNvSpPr>
            <p:nvPr/>
          </p:nvSpPr>
          <p:spPr bwMode="auto">
            <a:xfrm>
              <a:off x="0" y="0"/>
              <a:ext cx="576" cy="4320"/>
            </a:xfrm>
            <a:prstGeom prst="rect">
              <a:avLst/>
            </a:prstGeom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</p:grpSp>
      <p:sp>
        <p:nvSpPr>
          <p:cNvPr id="71690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219200" y="1371600"/>
            <a:ext cx="7467600" cy="18288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691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79593-8D73-924B-972B-386C969F0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87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8DF1B-55CA-BC44-8DEC-2A0D60F2E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A7A06-04A1-F74E-A7BB-A3D6EA3AE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8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5BD05-256B-2441-BDED-50ED98FDE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5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4F2D6-53EB-2C49-8C65-1F7DECF2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5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FDB3C-FFEC-BE43-97D5-DE57667C3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30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A6385-5A39-8F4C-8AE3-69BCBA9C2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0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5568A-58C8-A74F-943D-206E112E2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30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E560D-98B1-604A-A04F-A2AD2C802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5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8140F-1FF0-8E49-8130-8C64C572E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87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DF09F-B8F5-D945-9536-C8685AC2C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4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920163" cy="6858000"/>
            <a:chOff x="0" y="0"/>
            <a:chExt cx="5619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403" y="205"/>
              <a:ext cx="5216" cy="1123"/>
              <a:chOff x="400" y="205"/>
              <a:chExt cx="5216" cy="1123"/>
            </a:xfrm>
          </p:grpSpPr>
          <p:sp>
            <p:nvSpPr>
              <p:cNvPr id="70660" name="Rectangle 4"/>
              <p:cNvSpPr>
                <a:spLocks noChangeArrowheads="1"/>
              </p:cNvSpPr>
              <p:nvPr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1" name="Rectangle 5"/>
              <p:cNvSpPr>
                <a:spLocks noChangeArrowheads="1"/>
              </p:cNvSpPr>
              <p:nvPr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2" name="Rectangle 6"/>
              <p:cNvSpPr>
                <a:spLocks noChangeArrowheads="1"/>
              </p:cNvSpPr>
              <p:nvPr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3" name="Rectangle 7"/>
              <p:cNvSpPr>
                <a:spLocks noChangeArrowheads="1"/>
              </p:cNvSpPr>
              <p:nvPr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</p:grpSp>
        <p:sp>
          <p:nvSpPr>
            <p:cNvPr id="70664" name="Rectangle 8" descr="Light horizontal"/>
            <p:cNvSpPr>
              <a:spLocks noChangeArrowheads="1"/>
            </p:cNvSpPr>
            <p:nvPr/>
          </p:nvSpPr>
          <p:spPr bwMode="auto">
            <a:xfrm>
              <a:off x="0" y="0"/>
              <a:ext cx="528" cy="4320"/>
            </a:xfrm>
            <a:prstGeom prst="rect">
              <a:avLst/>
            </a:prstGeom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</p:grpSp>
      <p:sp>
        <p:nvSpPr>
          <p:cNvPr id="7066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066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  <p:sp>
        <p:nvSpPr>
          <p:cNvPr id="7066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Helvetica"/>
                <a:cs typeface="+mn-cs"/>
              </a:defRPr>
            </a:lvl1pPr>
          </a:lstStyle>
          <a:p>
            <a:pPr>
              <a:defRPr/>
            </a:pPr>
            <a:fld id="{DF148FA9-3442-804E-BBB1-0E0740E44D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066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3" name="Picture 2" descr="PlannedGivingAcceelerator_logo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791200"/>
            <a:ext cx="1752600" cy="10135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w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charset="0"/>
        <a:buChar char="l"/>
        <a:defRPr sz="2400"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charset="0"/>
        <a:buChar char="w"/>
        <a:defRPr sz="20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8458200" cy="1316038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latin typeface="Helvetica"/>
                <a:cs typeface="+mj-cs"/>
              </a:rPr>
              <a:t>Esteemed Members Only (Meeting </a:t>
            </a:r>
            <a:r>
              <a:rPr lang="en-US" sz="3200" dirty="0" smtClean="0">
                <a:latin typeface="Helvetica"/>
                <a:cs typeface="+mj-cs"/>
              </a:rPr>
              <a:t>24)</a:t>
            </a:r>
            <a:r>
              <a:rPr lang="en-US" sz="3200" dirty="0" smtClean="0">
                <a:latin typeface="Helvetica"/>
                <a:cs typeface="+mj-cs"/>
              </a:rPr>
              <a:t>: </a:t>
            </a:r>
            <a:br>
              <a:rPr lang="en-US" sz="3200" dirty="0" smtClean="0">
                <a:latin typeface="Helvetica"/>
                <a:cs typeface="+mj-cs"/>
              </a:rPr>
            </a:br>
            <a:r>
              <a:rPr lang="en-US" sz="3200" dirty="0" smtClean="0">
                <a:latin typeface="Helvetica"/>
                <a:cs typeface="+mj-cs"/>
              </a:rPr>
              <a:t>Beyond Bequests </a:t>
            </a:r>
            <a:r>
              <a:rPr lang="en-US" sz="3200" dirty="0" smtClean="0">
                <a:latin typeface="Helvetica"/>
                <a:cs typeface="+mj-cs"/>
              </a:rPr>
              <a:t>III</a:t>
            </a:r>
            <a:endParaRPr lang="en-US" sz="3200" dirty="0" smtClean="0">
              <a:latin typeface="Helvetica"/>
              <a:cs typeface="+mj-cs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43200"/>
            <a:ext cx="7010400" cy="3886200"/>
          </a:xfrm>
        </p:spPr>
        <p:txBody>
          <a:bodyPr/>
          <a:lstStyle/>
          <a:p>
            <a:pPr eaLnBrk="1" hangingPunct="1">
              <a:defRPr/>
            </a:pPr>
            <a:endParaRPr lang="en-US" sz="3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24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24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r>
              <a:rPr lang="en-US" sz="1600" dirty="0" smtClean="0">
                <a:latin typeface="Helvetica"/>
                <a:cs typeface="+mn-cs"/>
              </a:rPr>
              <a:t>Tony Martignetti, Esq.</a:t>
            </a:r>
          </a:p>
          <a:p>
            <a:pPr eaLnBrk="1" hangingPunct="1">
              <a:defRPr/>
            </a:pPr>
            <a:r>
              <a:rPr lang="en-US" sz="1600" smtClean="0">
                <a:latin typeface="Helvetica"/>
                <a:cs typeface="+mn-cs"/>
              </a:rPr>
              <a:t>February 9, 2022</a:t>
            </a:r>
            <a:endParaRPr lang="en-US" sz="1600" dirty="0" smtClean="0">
              <a:latin typeface="Helvetica"/>
              <a:cs typeface="+mn-cs"/>
            </a:endParaRPr>
          </a:p>
        </p:txBody>
      </p:sp>
      <p:pic>
        <p:nvPicPr>
          <p:cNvPr id="3" name="Picture 2" descr="PlannedGivingAcceelerator_log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124200"/>
            <a:ext cx="4363932" cy="25236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 smtClean="0">
                <a:latin typeface="Helvetica"/>
                <a:cs typeface="+mj-cs"/>
              </a:rPr>
              <a:t>Where We’re Headed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958138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Helvetica"/>
                <a:cs typeface="Helvetica"/>
              </a:rPr>
              <a:t>• Irrevocable bequests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Helvetica"/>
                <a:cs typeface="Helvetica"/>
              </a:rPr>
              <a:t>• Retained life estate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Helvetica"/>
                <a:cs typeface="Helvetica"/>
              </a:rPr>
              <a:t>• Charitable Lead Trusts</a:t>
            </a:r>
          </a:p>
          <a:p>
            <a:pPr lvl="1"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- Charitable Lead Annuity Trust</a:t>
            </a:r>
          </a:p>
          <a:p>
            <a:pPr lvl="1"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  <a:cs typeface="Helvetica"/>
              </a:rPr>
              <a:t>- Charitable </a:t>
            </a:r>
            <a:r>
              <a:rPr lang="en-US" sz="2000" dirty="0" smtClean="0">
                <a:latin typeface="Helvetica"/>
                <a:cs typeface="Helvetica"/>
              </a:rPr>
              <a:t>Lead </a:t>
            </a:r>
            <a:r>
              <a:rPr lang="en-US" sz="2000" dirty="0" err="1" smtClean="0">
                <a:latin typeface="Helvetica"/>
                <a:cs typeface="Helvetica"/>
              </a:rPr>
              <a:t>Unitrust</a:t>
            </a:r>
            <a:endParaRPr lang="en-US" sz="2000" dirty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800" dirty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800" dirty="0" smtClean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609600"/>
            <a:ext cx="76073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Helvetica"/>
              </a:rPr>
              <a:t>Admonition </a:t>
            </a:r>
            <a:endParaRPr lang="en-US" dirty="0" smtClean="0">
              <a:cs typeface="+mj-cs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610600" cy="4495800"/>
          </a:xfrm>
        </p:spPr>
        <p:txBody>
          <a:bodyPr/>
          <a:lstStyle/>
          <a:p>
            <a:pPr lvl="1" eaLnBrk="1" hangingPunct="1">
              <a:buFont typeface="Wingdings" charset="0"/>
              <a:buNone/>
              <a:defRPr/>
            </a:pPr>
            <a:endParaRPr lang="en-US" sz="2400" dirty="0" smtClean="0">
              <a:latin typeface="Helvetica"/>
            </a:endParaRPr>
          </a:p>
          <a:p>
            <a:pPr lvl="1" eaLnBrk="1" hangingPunct="1">
              <a:buFont typeface="Wingdings" charset="0"/>
              <a:buNone/>
              <a:defRPr/>
            </a:pP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Helvetica"/>
              </a:rPr>
              <a:t>  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Helvetica"/>
              </a:rPr>
              <a:t>You can have a very successful Planned Giving program ONLY PROMOTING BEQUESTS</a:t>
            </a:r>
          </a:p>
          <a:p>
            <a:pPr lvl="1" eaLnBrk="1" hangingPunct="1">
              <a:buFont typeface="Wingdings" charset="0"/>
              <a:buNone/>
              <a:defRPr/>
            </a:pPr>
            <a:r>
              <a:rPr lang="en-US" sz="2400" dirty="0" smtClean="0">
                <a:latin typeface="Helvetica"/>
              </a:rPr>
              <a:t>			</a:t>
            </a:r>
          </a:p>
          <a:p>
            <a:pPr lvl="1" eaLnBrk="1" hangingPunct="1">
              <a:buFont typeface="Wingdings" charset="0"/>
              <a:buNone/>
              <a:defRPr/>
            </a:pPr>
            <a:r>
              <a:rPr lang="en-US" sz="2000" dirty="0" smtClean="0">
                <a:latin typeface="Helvetica"/>
              </a:rPr>
              <a:t>	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3FC5B3-079D-E048-A007-BF0C3022DC5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PlannedGivingAccelerator.com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5241A0-C7A0-7F4E-959B-B9C5850070C2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14400"/>
            <a:ext cx="82931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dirty="0" smtClean="0">
                <a:latin typeface="Helvetica"/>
                <a:cs typeface="Helvetica"/>
              </a:rPr>
              <a:t>Irrevocable Bequests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953375" cy="38862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400" dirty="0" smtClean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 smtClean="0">
                <a:latin typeface="Helvetica"/>
                <a:cs typeface="Helvetica"/>
              </a:rPr>
              <a:t>• Bequests can be made irrevocable with a “testamentary contract” or “contract to make a will”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 smtClean="0">
                <a:latin typeface="Helvetica"/>
                <a:cs typeface="Helvetica"/>
              </a:rPr>
              <a:t>• Not often seen, but useful for gift crediting, e.g. campaign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 smtClean="0">
                <a:latin typeface="Helvetica"/>
                <a:cs typeface="Helvetica"/>
              </a:rPr>
              <a:t>• Your relationship with your donor determines whether you approach this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 smtClean="0">
                <a:latin typeface="Helvetica"/>
                <a:cs typeface="Helvetica"/>
              </a:rPr>
              <a:t>• Varies from state to state (contract law governs)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C2BF7-8F86-4049-9680-C6AEE3DDE4B5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14400"/>
            <a:ext cx="82931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latin typeface="Helvetica"/>
                <a:cs typeface="Helvetica"/>
              </a:rPr>
              <a:t>Retained Life Estate</a:t>
            </a:r>
            <a:r>
              <a:rPr lang="en-US" dirty="0" smtClean="0">
                <a:latin typeface="Chalkboard" charset="0"/>
                <a:cs typeface="+mj-cs"/>
              </a:rPr>
              <a:t> </a:t>
            </a:r>
            <a:br>
              <a:rPr lang="en-US" dirty="0" smtClean="0">
                <a:latin typeface="Chalkboard" charset="0"/>
                <a:cs typeface="+mj-cs"/>
              </a:rPr>
            </a:br>
            <a:endParaRPr lang="en-US" dirty="0" smtClean="0">
              <a:latin typeface="Chalkboard" charset="0"/>
              <a:cs typeface="+mj-cs"/>
            </a:endParaRP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133600"/>
            <a:ext cx="7953375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Any real estate, not only primary residence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Building or no building, doesn’t matter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Transfer </a:t>
            </a:r>
            <a:r>
              <a:rPr lang="en-US" sz="2000" u="sng" dirty="0" smtClean="0">
                <a:latin typeface="Helvetica"/>
                <a:cs typeface="Helvetica"/>
              </a:rPr>
              <a:t>by deed</a:t>
            </a:r>
            <a:r>
              <a:rPr lang="en-US" sz="2000" dirty="0" smtClean="0">
                <a:latin typeface="Helvetica"/>
                <a:cs typeface="Helvetica"/>
              </a:rPr>
              <a:t> to your nonprofit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Separating life &amp; remainder interests in real estate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Donor keeps “life interest”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You get “remainder interest” at donor’s death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Donor pays taxes, insurances, upkeep, repairs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  <a:cs typeface="Helvetica"/>
              </a:rPr>
              <a:t>• </a:t>
            </a:r>
            <a:r>
              <a:rPr lang="en-US" sz="2000" dirty="0" smtClean="0">
                <a:latin typeface="Helvetica"/>
                <a:cs typeface="Helvetica"/>
              </a:rPr>
              <a:t>Making gift this way, rather than by will, your donor gets a federal income tax charitable deduction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And you get a bookable asset</a:t>
            </a:r>
            <a:endParaRPr lang="en-US" sz="2000" dirty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Also called “Life Estate”</a:t>
            </a:r>
            <a:endParaRPr lang="en-US" sz="2000" dirty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400" dirty="0" smtClean="0">
              <a:latin typeface="Chalkboard" charset="0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400" dirty="0" smtClean="0">
              <a:latin typeface="Chalkboard" charset="0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C2BF7-8F86-4049-9680-C6AEE3DDE4B5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14400"/>
            <a:ext cx="82931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latin typeface="Helvetica"/>
                <a:cs typeface="Helvetica"/>
              </a:rPr>
              <a:t>Charitable Lead Trusts</a:t>
            </a:r>
            <a:r>
              <a:rPr lang="en-US" dirty="0" smtClean="0">
                <a:latin typeface="Chalkboard" charset="0"/>
                <a:cs typeface="+mj-cs"/>
              </a:rPr>
              <a:t> </a:t>
            </a:r>
            <a:br>
              <a:rPr lang="en-US" dirty="0" smtClean="0">
                <a:latin typeface="Chalkboard" charset="0"/>
                <a:cs typeface="+mj-cs"/>
              </a:rPr>
            </a:br>
            <a:endParaRPr lang="en-US" dirty="0" smtClean="0">
              <a:latin typeface="Chalkboard" charset="0"/>
              <a:cs typeface="+mj-cs"/>
            </a:endParaRP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133600"/>
            <a:ext cx="7953375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Rare, because donor is giving up income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Done to reduce or avoid transfer taxes by high net worth donors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  <a:cs typeface="Helvetica"/>
              </a:rPr>
              <a:t>	</a:t>
            </a:r>
            <a:r>
              <a:rPr lang="en-US" sz="2000" dirty="0" smtClean="0">
                <a:latin typeface="Helvetica"/>
                <a:cs typeface="Helvetica"/>
              </a:rPr>
              <a:t>- estate tax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  <a:cs typeface="Helvetica"/>
              </a:rPr>
              <a:t>	</a:t>
            </a:r>
            <a:r>
              <a:rPr lang="en-US" sz="2000" dirty="0" smtClean="0">
                <a:latin typeface="Helvetica"/>
                <a:cs typeface="Helvetica"/>
              </a:rPr>
              <a:t>- generation skipping transfer tax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400" dirty="0" smtClean="0">
              <a:latin typeface="Chalkboard" charset="0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400" dirty="0" smtClean="0">
              <a:latin typeface="Chalkboard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92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08099-3EA2-9745-9DC7-7D8A1A37BD4C}" type="slidenum">
              <a:rPr lang="en-US">
                <a:cs typeface="Helvetica"/>
              </a:rPr>
              <a:pPr>
                <a:defRPr/>
              </a:pPr>
              <a:t>7</a:t>
            </a:fld>
            <a:endParaRPr lang="en-US">
              <a:cs typeface="Helvetica"/>
            </a:endParaRP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8359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Helvetica"/>
                <a:cs typeface="Helvetica"/>
              </a:rPr>
              <a:t>Charitable Lead Trust Model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752600" y="2514600"/>
            <a:ext cx="1219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98425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20675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642938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963613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285875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17430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2002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26574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1146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dirty="0" smtClean="0">
                <a:latin typeface="Helvetica"/>
                <a:cs typeface="Helvetica"/>
              </a:rPr>
              <a:t>1.Donor</a:t>
            </a: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>
            <a:off x="3098800" y="2874963"/>
            <a:ext cx="0" cy="795337"/>
          </a:xfrm>
          <a:prstGeom prst="line">
            <a:avLst/>
          </a:prstGeom>
          <a:noFill/>
          <a:ln w="25400">
            <a:solidFill>
              <a:srgbClr val="6E361D"/>
            </a:solidFill>
            <a:round/>
            <a:headEnd/>
            <a:tailEnd/>
          </a:ln>
          <a:effectLst>
            <a:outerShdw blurRad="63500" dist="12699" dir="5400000" algn="ctr" rotWithShape="0">
              <a:schemeClr val="bg2">
                <a:alpha val="2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Helvetica"/>
              <a:cs typeface="Helvetica"/>
            </a:endParaRPr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>
            <a:off x="3886200" y="3124200"/>
            <a:ext cx="9525" cy="849312"/>
          </a:xfrm>
          <a:prstGeom prst="line">
            <a:avLst/>
          </a:prstGeom>
          <a:noFill/>
          <a:ln w="25400">
            <a:solidFill>
              <a:srgbClr val="6E361D"/>
            </a:solidFill>
            <a:round/>
            <a:headEnd/>
            <a:tailEnd/>
          </a:ln>
          <a:effectLst>
            <a:outerShdw blurRad="63500" dist="12699" dir="5400000" algn="ctr" rotWithShape="0">
              <a:schemeClr val="bg2">
                <a:alpha val="2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Helvetica"/>
              <a:cs typeface="Helvetica"/>
            </a:endParaRPr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>
            <a:off x="2955925" y="3419475"/>
            <a:ext cx="142875" cy="250825"/>
          </a:xfrm>
          <a:prstGeom prst="line">
            <a:avLst/>
          </a:prstGeom>
          <a:noFill/>
          <a:ln w="25400">
            <a:solidFill>
              <a:srgbClr val="6E361D"/>
            </a:solidFill>
            <a:round/>
            <a:headEnd/>
            <a:tailEnd/>
          </a:ln>
          <a:effectLst>
            <a:outerShdw blurRad="63500" dist="12699" dir="5400000" algn="ctr" rotWithShape="0">
              <a:schemeClr val="bg2">
                <a:alpha val="2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Helvetica"/>
              <a:cs typeface="Helvetica"/>
            </a:endParaRPr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 flipH="1">
            <a:off x="3098800" y="3411538"/>
            <a:ext cx="115888" cy="268287"/>
          </a:xfrm>
          <a:prstGeom prst="line">
            <a:avLst/>
          </a:prstGeom>
          <a:noFill/>
          <a:ln w="25400">
            <a:solidFill>
              <a:srgbClr val="6E361D"/>
            </a:solidFill>
            <a:round/>
            <a:headEnd/>
            <a:tailEnd/>
          </a:ln>
          <a:effectLst>
            <a:outerShdw blurRad="63500" dist="12699" dir="5400000" algn="ctr" rotWithShape="0">
              <a:schemeClr val="bg2">
                <a:alpha val="2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Helvetica"/>
              <a:cs typeface="Helvetica"/>
            </a:endParaRPr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>
            <a:off x="3886200" y="3124200"/>
            <a:ext cx="125413" cy="277812"/>
          </a:xfrm>
          <a:prstGeom prst="line">
            <a:avLst/>
          </a:prstGeom>
          <a:noFill/>
          <a:ln w="25400">
            <a:solidFill>
              <a:srgbClr val="6E361D"/>
            </a:solidFill>
            <a:round/>
            <a:headEnd/>
            <a:tailEnd/>
          </a:ln>
          <a:effectLst>
            <a:outerShdw blurRad="63500" dist="12699" dir="5400000" algn="ctr" rotWithShape="0">
              <a:schemeClr val="bg2">
                <a:alpha val="2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Helvetica"/>
              <a:cs typeface="Helvetica"/>
            </a:endParaRP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 flipH="1">
            <a:off x="3760788" y="3133725"/>
            <a:ext cx="117475" cy="276225"/>
          </a:xfrm>
          <a:prstGeom prst="line">
            <a:avLst/>
          </a:prstGeom>
          <a:noFill/>
          <a:ln w="25400">
            <a:solidFill>
              <a:srgbClr val="6E361D"/>
            </a:solidFill>
            <a:round/>
            <a:headEnd/>
            <a:tailEnd/>
          </a:ln>
          <a:effectLst>
            <a:outerShdw blurRad="63500" dist="12699" dir="5400000" algn="ctr" rotWithShape="0">
              <a:schemeClr val="bg2">
                <a:alpha val="2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Helvetica"/>
              <a:cs typeface="Helvetica"/>
            </a:endParaRPr>
          </a:p>
        </p:txBody>
      </p:sp>
      <p:sp>
        <p:nvSpPr>
          <p:cNvPr id="52234" name="Freeform 10"/>
          <p:cNvSpPr>
            <a:spLocks/>
          </p:cNvSpPr>
          <p:nvPr/>
        </p:nvSpPr>
        <p:spPr bwMode="auto">
          <a:xfrm>
            <a:off x="2514600" y="3776663"/>
            <a:ext cx="1549400" cy="1938337"/>
          </a:xfrm>
          <a:custGeom>
            <a:avLst/>
            <a:gdLst>
              <a:gd name="T0" fmla="+- 0 18221 10444"/>
              <a:gd name="T1" fmla="*/ T0 w 9111"/>
              <a:gd name="T2" fmla="+- 0 11778 10444"/>
              <a:gd name="T3" fmla="*/ 11778 h 9111"/>
              <a:gd name="T4" fmla="+- 0 18221 10444"/>
              <a:gd name="T5" fmla="*/ T4 w 9111"/>
              <a:gd name="T6" fmla="+- 0 18221 10444"/>
              <a:gd name="T7" fmla="*/ 18221 h 9111"/>
              <a:gd name="T8" fmla="+- 0 11778 10444"/>
              <a:gd name="T9" fmla="*/ T8 w 9111"/>
              <a:gd name="T10" fmla="+- 0 18221 10444"/>
              <a:gd name="T11" fmla="*/ 18221 h 9111"/>
              <a:gd name="T12" fmla="+- 0 11778 10444"/>
              <a:gd name="T13" fmla="*/ T12 w 9111"/>
              <a:gd name="T14" fmla="+- 0 11778 10444"/>
              <a:gd name="T15" fmla="*/ 11778 h 9111"/>
              <a:gd name="T16" fmla="+- 0 18221 10444"/>
              <a:gd name="T17" fmla="*/ T16 w 9111"/>
              <a:gd name="T18" fmla="+- 0 11778 10444"/>
              <a:gd name="T19" fmla="*/ 11778 h 9111"/>
              <a:gd name="T20" fmla="+- 0 18221 10444"/>
              <a:gd name="T21" fmla="*/ T20 w 9111"/>
              <a:gd name="T22" fmla="+- 0 11778 10444"/>
              <a:gd name="T23" fmla="*/ 11778 h 911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</a:cxnLst>
            <a:rect l="0" t="0" r="r" b="b"/>
            <a:pathLst>
              <a:path w="9111" h="9111">
                <a:moveTo>
                  <a:pt x="7777" y="1334"/>
                </a:moveTo>
                <a:cubicBezTo>
                  <a:pt x="9556" y="3113"/>
                  <a:pt x="9556" y="5998"/>
                  <a:pt x="7777" y="7777"/>
                </a:cubicBezTo>
                <a:cubicBezTo>
                  <a:pt x="5998" y="9556"/>
                  <a:pt x="3113" y="9556"/>
                  <a:pt x="1334" y="7777"/>
                </a:cubicBezTo>
                <a:cubicBezTo>
                  <a:pt x="-445" y="5998"/>
                  <a:pt x="-445" y="3113"/>
                  <a:pt x="1334" y="1334"/>
                </a:cubicBezTo>
                <a:cubicBezTo>
                  <a:pt x="3113" y="-445"/>
                  <a:pt x="5998" y="-445"/>
                  <a:pt x="7777" y="1334"/>
                </a:cubicBezTo>
                <a:close/>
                <a:moveTo>
                  <a:pt x="7777" y="1334"/>
                </a:moveTo>
              </a:path>
            </a:pathLst>
          </a:custGeom>
          <a:solidFill>
            <a:schemeClr val="accent1">
              <a:alpha val="14999"/>
            </a:schemeClr>
          </a:solidFill>
          <a:ln w="25400">
            <a:solidFill>
              <a:srgbClr val="6E361D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Helvetica"/>
              <a:cs typeface="Helvetica"/>
            </a:endParaRP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3962400" y="5410200"/>
            <a:ext cx="10668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98425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20675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642938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963613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285875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17430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2002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26574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1146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700" dirty="0" smtClean="0">
                <a:latin typeface="Helvetica"/>
                <a:cs typeface="Helvetica"/>
              </a:rPr>
              <a:t>death</a:t>
            </a:r>
          </a:p>
          <a:p>
            <a:pPr algn="ctr">
              <a:defRPr/>
            </a:pPr>
            <a:r>
              <a:rPr lang="en-US" sz="1700" dirty="0" smtClean="0">
                <a:latin typeface="Helvetica"/>
                <a:cs typeface="Helvetica"/>
              </a:rPr>
              <a:t>of </a:t>
            </a:r>
          </a:p>
          <a:p>
            <a:pPr algn="ctr">
              <a:defRPr/>
            </a:pPr>
            <a:r>
              <a:rPr lang="en-US" sz="1700" dirty="0" smtClean="0">
                <a:latin typeface="Helvetica"/>
                <a:cs typeface="Helvetica"/>
              </a:rPr>
              <a:t>donor</a:t>
            </a:r>
          </a:p>
        </p:txBody>
      </p:sp>
      <p:sp>
        <p:nvSpPr>
          <p:cNvPr id="52236" name="Freeform 12"/>
          <p:cNvSpPr>
            <a:spLocks/>
          </p:cNvSpPr>
          <p:nvPr/>
        </p:nvSpPr>
        <p:spPr bwMode="auto">
          <a:xfrm>
            <a:off x="3505200" y="2057400"/>
            <a:ext cx="2790825" cy="1027113"/>
          </a:xfrm>
          <a:custGeom>
            <a:avLst/>
            <a:gdLst>
              <a:gd name="T0" fmla="+- 0 10000 10000"/>
              <a:gd name="T1" fmla="*/ T0 w 10000"/>
              <a:gd name="T2" fmla="+- 0 10000 10000"/>
              <a:gd name="T3" fmla="*/ 10000 h 10000"/>
              <a:gd name="T4" fmla="+- 0 20000 10000"/>
              <a:gd name="T5" fmla="*/ T4 w 10000"/>
              <a:gd name="T6" fmla="+- 0 10000 10000"/>
              <a:gd name="T7" fmla="*/ 10000 h 10000"/>
              <a:gd name="T8" fmla="+- 0 20000 10000"/>
              <a:gd name="T9" fmla="*/ T8 w 10000"/>
              <a:gd name="T10" fmla="+- 0 20000 10000"/>
              <a:gd name="T11" fmla="*/ 20000 h 10000"/>
              <a:gd name="T12" fmla="+- 0 10000 10000"/>
              <a:gd name="T13" fmla="*/ T12 w 10000"/>
              <a:gd name="T14" fmla="+- 0 20000 10000"/>
              <a:gd name="T15" fmla="*/ 20000 h 10000"/>
              <a:gd name="T16" fmla="+- 0 10000 10000"/>
              <a:gd name="T17" fmla="*/ T16 w 10000"/>
              <a:gd name="T18" fmla="+- 0 10000 10000"/>
              <a:gd name="T19" fmla="*/ 10000 h 1000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solidFill>
            <a:schemeClr val="accent1">
              <a:alpha val="14999"/>
            </a:schemeClr>
          </a:solidFill>
          <a:ln w="25400">
            <a:solidFill>
              <a:srgbClr val="6E361D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Helvetica"/>
              <a:cs typeface="Helvetica"/>
            </a:endParaRP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3552825" y="2282825"/>
            <a:ext cx="264625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98425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20675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642938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963613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285875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17430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2002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26574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1146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600" dirty="0" smtClean="0">
                <a:latin typeface="Helvetica"/>
                <a:cs typeface="Helvetica"/>
              </a:rPr>
              <a:t>2.Planned Giving Accelerator</a:t>
            </a:r>
          </a:p>
          <a:p>
            <a:pPr algn="ctr">
              <a:defRPr/>
            </a:pPr>
            <a:r>
              <a:rPr lang="en-US" sz="1600" dirty="0" smtClean="0">
                <a:latin typeface="Helvetica"/>
                <a:cs typeface="Helvetica"/>
              </a:rPr>
              <a:t>member organization</a:t>
            </a: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3886200" y="3200400"/>
            <a:ext cx="1544638" cy="13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8425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20675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642938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963613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285875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17430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2002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26574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1146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700" dirty="0">
                <a:latin typeface="Helvetica"/>
                <a:cs typeface="Helvetica"/>
              </a:rPr>
              <a:t>income </a:t>
            </a:r>
          </a:p>
          <a:p>
            <a:pPr algn="ctr">
              <a:defRPr/>
            </a:pPr>
            <a:r>
              <a:rPr lang="en-US" sz="1700" dirty="0">
                <a:latin typeface="Helvetica"/>
                <a:cs typeface="Helvetica"/>
              </a:rPr>
              <a:t>for life</a:t>
            </a:r>
          </a:p>
          <a:p>
            <a:pPr algn="ctr">
              <a:defRPr/>
            </a:pPr>
            <a:r>
              <a:rPr lang="en-US" sz="1700" dirty="0">
                <a:latin typeface="Helvetica"/>
                <a:cs typeface="Helvetica"/>
              </a:rPr>
              <a:t>(or period</a:t>
            </a:r>
          </a:p>
          <a:p>
            <a:pPr algn="ctr">
              <a:defRPr/>
            </a:pPr>
            <a:r>
              <a:rPr lang="en-US" sz="1700" dirty="0">
                <a:latin typeface="Helvetica"/>
                <a:cs typeface="Helvetica"/>
              </a:rPr>
              <a:t>of years, rare)</a:t>
            </a:r>
          </a:p>
          <a:p>
            <a:pPr>
              <a:defRPr/>
            </a:pPr>
            <a:r>
              <a:rPr lang="en-US" sz="1700" dirty="0" smtClean="0">
                <a:latin typeface="Helvetica"/>
                <a:cs typeface="Helvetica"/>
              </a:rPr>
              <a:t> 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1600200" y="2819400"/>
            <a:ext cx="16002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8425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20675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642938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963613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285875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17430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2002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26574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1146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700" dirty="0" smtClean="0">
                <a:latin typeface="Helvetica"/>
                <a:cs typeface="Helvetica"/>
              </a:rPr>
              <a:t>cash, stock, other valuable asset</a:t>
            </a:r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 flipH="1">
            <a:off x="4114800" y="5181600"/>
            <a:ext cx="874713" cy="17463"/>
          </a:xfrm>
          <a:prstGeom prst="line">
            <a:avLst/>
          </a:prstGeom>
          <a:noFill/>
          <a:ln w="25400">
            <a:solidFill>
              <a:srgbClr val="6E361D"/>
            </a:solidFill>
            <a:round/>
            <a:headEnd/>
            <a:tailEnd/>
          </a:ln>
          <a:effectLst>
            <a:outerShdw blurRad="63500" dist="12699" dir="5400000" algn="ctr" rotWithShape="0">
              <a:schemeClr val="bg2">
                <a:alpha val="2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Helvetica"/>
              <a:cs typeface="Helvetica"/>
            </a:endParaRPr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 flipH="1">
            <a:off x="4667250" y="5191125"/>
            <a:ext cx="322263" cy="133350"/>
          </a:xfrm>
          <a:prstGeom prst="line">
            <a:avLst/>
          </a:prstGeom>
          <a:noFill/>
          <a:ln w="25400">
            <a:solidFill>
              <a:srgbClr val="6E361D"/>
            </a:solidFill>
            <a:round/>
            <a:headEnd/>
            <a:tailEnd/>
          </a:ln>
          <a:effectLst>
            <a:outerShdw blurRad="63500" dist="12699" dir="5400000" algn="ctr" rotWithShape="0">
              <a:schemeClr val="bg2">
                <a:alpha val="2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Helvetica"/>
              <a:cs typeface="Helvetica"/>
            </a:endParaRPr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 rot="10800000">
            <a:off x="4632325" y="5065713"/>
            <a:ext cx="357188" cy="115887"/>
          </a:xfrm>
          <a:prstGeom prst="line">
            <a:avLst/>
          </a:prstGeom>
          <a:noFill/>
          <a:ln w="25400">
            <a:solidFill>
              <a:srgbClr val="6E361D"/>
            </a:solidFill>
            <a:round/>
            <a:headEnd/>
            <a:tailEnd/>
          </a:ln>
          <a:effectLst>
            <a:outerShdw blurRad="63500" dist="12699" dir="5400000" algn="ctr" rotWithShape="0">
              <a:schemeClr val="bg2">
                <a:alpha val="2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Helvetica"/>
              <a:cs typeface="Helvetica"/>
            </a:endParaRPr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2667000" y="4114800"/>
            <a:ext cx="1143000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Helvetica"/>
              <a:cs typeface="Helvetica"/>
            </a:endParaRPr>
          </a:p>
        </p:txBody>
      </p:sp>
      <p:sp>
        <p:nvSpPr>
          <p:cNvPr id="52246" name="Rectangle 22"/>
          <p:cNvSpPr>
            <a:spLocks noChangeArrowheads="1"/>
          </p:cNvSpPr>
          <p:nvPr/>
        </p:nvSpPr>
        <p:spPr bwMode="auto">
          <a:xfrm>
            <a:off x="2819400" y="4191000"/>
            <a:ext cx="98276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 smtClean="0">
                <a:latin typeface="Helvetica"/>
                <a:cs typeface="Helvetica"/>
              </a:rPr>
              <a:t>lead</a:t>
            </a:r>
          </a:p>
          <a:p>
            <a:pPr algn="ctr">
              <a:defRPr/>
            </a:pPr>
            <a:r>
              <a:rPr lang="en-US" dirty="0" smtClean="0">
                <a:latin typeface="Helvetica"/>
                <a:cs typeface="Helvetica"/>
              </a:rPr>
              <a:t>trust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29200" y="4953000"/>
            <a:ext cx="9970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3.Heirs</a:t>
            </a: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2F2133-6909-164B-9EF8-245A43F40A9C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8359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Helvetica"/>
                <a:cs typeface="Helvetica"/>
              </a:rPr>
              <a:t>Charitable Lead Trusts</a:t>
            </a:r>
            <a:br>
              <a:rPr lang="en-US" dirty="0" smtClean="0">
                <a:latin typeface="Helvetica"/>
                <a:cs typeface="Helvetica"/>
              </a:rPr>
            </a:br>
            <a:r>
              <a:rPr lang="en-US" sz="2800" dirty="0" smtClean="0">
                <a:latin typeface="Helvetica"/>
                <a:cs typeface="Helvetica"/>
              </a:rPr>
              <a:t>Fixed or Variable Income To Your Nonprofit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2214563"/>
            <a:ext cx="4559300" cy="3881437"/>
          </a:xfrm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en-US" sz="2400" dirty="0" smtClean="0">
                <a:latin typeface="Helvetica"/>
                <a:cs typeface="Helvetica"/>
              </a:rPr>
              <a:t>Charitable Lead Annuity Trust (CLAT)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sz="2400" dirty="0" smtClean="0">
                <a:latin typeface="Helvetica"/>
                <a:cs typeface="Helvetica"/>
              </a:rPr>
              <a:t>•</a:t>
            </a:r>
            <a:r>
              <a:rPr lang="en-US" sz="2000" dirty="0" smtClean="0">
                <a:latin typeface="Helvetica"/>
                <a:cs typeface="Helvetica"/>
              </a:rPr>
              <a:t> </a:t>
            </a:r>
            <a:r>
              <a:rPr lang="en-US" sz="2400" dirty="0" smtClean="0">
                <a:latin typeface="Helvetica"/>
                <a:cs typeface="Helvetica"/>
              </a:rPr>
              <a:t>Donor cannot add to it	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sz="2400" dirty="0" smtClean="0">
                <a:latin typeface="Helvetica"/>
                <a:cs typeface="Helvetica"/>
              </a:rPr>
              <a:t>• Fixed rate (percentage) for income to nonprofit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sz="2400" dirty="0" smtClean="0">
                <a:latin typeface="Helvetica"/>
                <a:cs typeface="Helvetica"/>
              </a:rPr>
              <a:t>• </a:t>
            </a:r>
            <a:r>
              <a:rPr lang="en-US" sz="2400" u="sng" dirty="0" smtClean="0">
                <a:latin typeface="Helvetica"/>
                <a:cs typeface="Helvetica"/>
              </a:rPr>
              <a:t>Fixed</a:t>
            </a:r>
            <a:r>
              <a:rPr lang="en-US" sz="2400" dirty="0" smtClean="0">
                <a:latin typeface="Helvetica"/>
                <a:cs typeface="Helvetica"/>
              </a:rPr>
              <a:t> dollar amount of income each year</a:t>
            </a:r>
          </a:p>
          <a:p>
            <a:pPr eaLnBrk="1" hangingPunct="1">
              <a:buFont typeface="Wingdings" charset="0"/>
              <a:buNone/>
              <a:defRPr/>
            </a:pPr>
            <a:endParaRPr lang="en-US" sz="2000" dirty="0" smtClean="0">
              <a:latin typeface="Chalkboard" charset="0"/>
              <a:cs typeface="+mn-cs"/>
            </a:endParaRPr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64100" y="2214563"/>
            <a:ext cx="3903663" cy="4262437"/>
          </a:xfrm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en-US" sz="2400" dirty="0" smtClean="0">
                <a:latin typeface="Helvetica"/>
                <a:cs typeface="Helvetica"/>
              </a:rPr>
              <a:t>Charitable Lead </a:t>
            </a:r>
            <a:r>
              <a:rPr lang="en-US" sz="2400" dirty="0" err="1" smtClean="0">
                <a:latin typeface="Helvetica"/>
                <a:cs typeface="Helvetica"/>
              </a:rPr>
              <a:t>Unitrust</a:t>
            </a:r>
            <a:r>
              <a:rPr lang="en-US" sz="2400" dirty="0" smtClean="0">
                <a:latin typeface="Helvetica"/>
                <a:cs typeface="Helvetica"/>
              </a:rPr>
              <a:t> (CLUT)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sz="2400" dirty="0" smtClean="0">
                <a:latin typeface="Helvetica"/>
                <a:cs typeface="Helvetica"/>
              </a:rPr>
              <a:t>• Donor can add freely 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sz="2400" dirty="0" smtClean="0">
                <a:latin typeface="Helvetica"/>
                <a:cs typeface="Helvetica"/>
              </a:rPr>
              <a:t>• Fixed rate (percentage)</a:t>
            </a:r>
            <a:r>
              <a:rPr lang="en-US" dirty="0" smtClean="0">
                <a:latin typeface="Helvetica"/>
                <a:cs typeface="Helvetica"/>
              </a:rPr>
              <a:t> </a:t>
            </a:r>
            <a:r>
              <a:rPr lang="en-US" sz="2400" dirty="0" smtClean="0">
                <a:latin typeface="Helvetica"/>
                <a:cs typeface="Helvetica"/>
              </a:rPr>
              <a:t>for income to non-profit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sz="2400" dirty="0" smtClean="0">
                <a:latin typeface="Helvetica"/>
                <a:cs typeface="Helvetica"/>
              </a:rPr>
              <a:t>• </a:t>
            </a:r>
            <a:r>
              <a:rPr lang="en-US" sz="2400" u="sng" dirty="0" smtClean="0">
                <a:latin typeface="Helvetica"/>
                <a:cs typeface="Helvetica"/>
              </a:rPr>
              <a:t>Variable</a:t>
            </a:r>
            <a:r>
              <a:rPr lang="en-US" sz="2400" dirty="0" smtClean="0">
                <a:latin typeface="Helvetica"/>
                <a:cs typeface="Helvetica"/>
              </a:rPr>
              <a:t> dollar amount of income each year due to annual revaluation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0" y="5638800"/>
            <a:ext cx="30360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Sound familiar?</a:t>
            </a:r>
            <a:endParaRPr lang="en-US" dirty="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Helvetica" charset="0"/>
                <a:cs typeface="+mj-cs"/>
              </a:rPr>
              <a:t>Esteemed Members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pic>
        <p:nvPicPr>
          <p:cNvPr id="4" name="Picture 3" descr="questions-answers-concept-blue-q-260nw-51950201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133600"/>
            <a:ext cx="6150535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X:Templates:Presentations:Designs:Straight Edge</Template>
  <TotalTime>6986</TotalTime>
  <Words>350</Words>
  <Application>Microsoft Macintosh PowerPoint</Application>
  <PresentationFormat>On-screen Show (4:3)</PresentationFormat>
  <Paragraphs>88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Straight Edge</vt:lpstr>
      <vt:lpstr>Esteemed Members Only (Meeting 24):  Beyond Bequests III</vt:lpstr>
      <vt:lpstr>Where We’re Headed</vt:lpstr>
      <vt:lpstr>Admonition </vt:lpstr>
      <vt:lpstr>Irrevocable Bequests</vt:lpstr>
      <vt:lpstr>Retained Life Estate  </vt:lpstr>
      <vt:lpstr>Charitable Lead Trusts  </vt:lpstr>
      <vt:lpstr>Charitable Lead Trust Model</vt:lpstr>
      <vt:lpstr>Charitable Lead Trusts Fixed or Variable Income To Your Nonprofit</vt:lpstr>
      <vt:lpstr>Esteemed Members</vt:lpstr>
    </vt:vector>
  </TitlesOfParts>
  <Company>American Red Cross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Small, Medium or Large:  How to Integrate Planned Giving Into Your Program</dc:title>
  <dc:creator>Information Services</dc:creator>
  <cp:lastModifiedBy>Office 2004 Test Drive User</cp:lastModifiedBy>
  <cp:revision>903</cp:revision>
  <cp:lastPrinted>2005-04-20T01:40:54Z</cp:lastPrinted>
  <dcterms:created xsi:type="dcterms:W3CDTF">2004-07-21T20:50:49Z</dcterms:created>
  <dcterms:modified xsi:type="dcterms:W3CDTF">2022-02-09T03:43:40Z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1945544521</vt:i4>
  </property>
  <property fmtid="{D5CDD505-2E9C-101B-9397-08002B2CF9AE}" pid="3" name="_EmailSubject">
    <vt:lpwstr>Updated presentation</vt:lpwstr>
  </property>
  <property fmtid="{D5CDD505-2E9C-101B-9397-08002B2CF9AE}" pid="4" name="_AuthorEmail">
    <vt:lpwstr>CopherM@usa.redcross.org</vt:lpwstr>
  </property>
  <property fmtid="{D5CDD505-2E9C-101B-9397-08002B2CF9AE}" pid="5" name="_AuthorEmailDisplayName">
    <vt:lpwstr>Copher, Melissa</vt:lpwstr>
  </property>
</Properties>
</file>