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72" r:id="rId2"/>
    <p:sldId id="296" r:id="rId3"/>
    <p:sldId id="298" r:id="rId4"/>
    <p:sldId id="297" r:id="rId5"/>
    <p:sldId id="299" r:id="rId6"/>
    <p:sldId id="300" r:id="rId7"/>
    <p:sldId id="301" r:id="rId8"/>
    <p:sldId id="302" r:id="rId9"/>
    <p:sldId id="30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08" autoAdjust="0"/>
  </p:normalViewPr>
  <p:slideViewPr>
    <p:cSldViewPr>
      <p:cViewPr>
        <p:scale>
          <a:sx n="170" d="100"/>
          <a:sy n="170" d="100"/>
        </p:scale>
        <p:origin x="-2368" y="-8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fld id="{A115E910-AB61-6A4B-8F8F-6A771C28D2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252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BBDDA95-A994-BA46-BCE7-5181A42B6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012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4FC5D3-6A56-384B-A742-7D343F727880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E84C06-4AEC-0947-9382-976502D9EF59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81000"/>
            <a:ext cx="8686800" cy="6858000"/>
            <a:chOff x="0" y="0"/>
            <a:chExt cx="5472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702" y="494"/>
              <a:ext cx="4770" cy="9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901" y="1336"/>
              <a:ext cx="3567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charset="0"/>
                <a:cs typeface="+mn-cs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708" y="543"/>
              <a:ext cx="3567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charset="0"/>
                <a:cs typeface="+mn-cs"/>
              </a:endParaRPr>
            </a:p>
          </p:txBody>
        </p:sp>
        <p:sp>
          <p:nvSpPr>
            <p:cNvPr id="8" name="Rectangle 6" descr="Light horizontal"/>
            <p:cNvSpPr>
              <a:spLocks noChangeArrowheads="1"/>
            </p:cNvSpPr>
            <p:nvPr/>
          </p:nvSpPr>
          <p:spPr bwMode="auto">
            <a:xfrm>
              <a:off x="0" y="0"/>
              <a:ext cx="576" cy="4320"/>
            </a:xfrm>
            <a:prstGeom prst="rect">
              <a:avLst/>
            </a:prstGeom>
            <a:pattFill prst="ltHorz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</p:grpSp>
      <p:sp>
        <p:nvSpPr>
          <p:cNvPr id="71690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1219200" y="1371600"/>
            <a:ext cx="7467600" cy="18288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691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11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79593-8D73-924B-972B-386C969F0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87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8DF1B-55CA-BC44-8DEC-2A0D60F2E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A7A06-04A1-F74E-A7BB-A3D6EA3AE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86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5BD05-256B-2441-BDED-50ED98FDE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53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4F2D6-53EB-2C49-8C65-1F7DECF2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53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FDB3C-FFEC-BE43-97D5-DE57667C3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30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A6385-5A39-8F4C-8AE3-69BCBA9C2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0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5568A-58C8-A74F-943D-206E112E2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30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E560D-98B1-604A-A04F-A2AD2C802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5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8140F-1FF0-8E49-8130-8C64C572E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87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DF09F-B8F5-D945-9536-C8685AC2C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4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920163" cy="6858000"/>
            <a:chOff x="0" y="0"/>
            <a:chExt cx="5619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403" y="205"/>
              <a:ext cx="5216" cy="1123"/>
              <a:chOff x="400" y="205"/>
              <a:chExt cx="5216" cy="1123"/>
            </a:xfrm>
          </p:grpSpPr>
          <p:sp>
            <p:nvSpPr>
              <p:cNvPr id="70660" name="Rectangle 4"/>
              <p:cNvSpPr>
                <a:spLocks noChangeArrowheads="1"/>
              </p:cNvSpPr>
              <p:nvPr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1" name="Rectangle 5"/>
              <p:cNvSpPr>
                <a:spLocks noChangeArrowheads="1"/>
              </p:cNvSpPr>
              <p:nvPr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2" name="Rectangle 6"/>
              <p:cNvSpPr>
                <a:spLocks noChangeArrowheads="1"/>
              </p:cNvSpPr>
              <p:nvPr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3" name="Rectangle 7"/>
              <p:cNvSpPr>
                <a:spLocks noChangeArrowheads="1"/>
              </p:cNvSpPr>
              <p:nvPr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</p:grpSp>
        <p:sp>
          <p:nvSpPr>
            <p:cNvPr id="70664" name="Rectangle 8" descr="Light horizontal"/>
            <p:cNvSpPr>
              <a:spLocks noChangeArrowheads="1"/>
            </p:cNvSpPr>
            <p:nvPr/>
          </p:nvSpPr>
          <p:spPr bwMode="auto">
            <a:xfrm>
              <a:off x="0" y="0"/>
              <a:ext cx="528" cy="4320"/>
            </a:xfrm>
            <a:prstGeom prst="rect">
              <a:avLst/>
            </a:prstGeom>
            <a:pattFill prst="ltHorz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</p:grpSp>
      <p:sp>
        <p:nvSpPr>
          <p:cNvPr id="7066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066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</a:p>
        </p:txBody>
      </p:sp>
      <p:sp>
        <p:nvSpPr>
          <p:cNvPr id="7066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Helvetica"/>
                <a:cs typeface="+mn-cs"/>
              </a:defRPr>
            </a:lvl1pPr>
          </a:lstStyle>
          <a:p>
            <a:pPr>
              <a:defRPr/>
            </a:pPr>
            <a:fld id="{DF148FA9-3442-804E-BBB1-0E0740E44D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066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3" name="Picture 2" descr="PlannedGivingAcceelerator_logo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791200"/>
            <a:ext cx="1752600" cy="10135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w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charset="0"/>
        <a:buChar char="l"/>
        <a:defRPr sz="2400"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charset="0"/>
        <a:buChar char="w"/>
        <a:defRPr sz="20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8458200" cy="1316038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latin typeface="Helvetica"/>
                <a:cs typeface="+mj-cs"/>
              </a:rPr>
              <a:t>Esteemed Members </a:t>
            </a:r>
            <a:r>
              <a:rPr lang="en-US" sz="3200" dirty="0" smtClean="0">
                <a:latin typeface="Helvetica"/>
                <a:cs typeface="+mj-cs"/>
              </a:rPr>
              <a:t>Only: </a:t>
            </a:r>
            <a:r>
              <a:rPr lang="en-US" sz="3200" dirty="0" smtClean="0">
                <a:latin typeface="Helvetica"/>
                <a:cs typeface="+mj-cs"/>
              </a:rPr>
              <a:t/>
            </a:r>
            <a:br>
              <a:rPr lang="en-US" sz="3200" dirty="0" smtClean="0">
                <a:latin typeface="Helvetica"/>
                <a:cs typeface="+mj-cs"/>
              </a:rPr>
            </a:br>
            <a:r>
              <a:rPr lang="en-US" sz="3200" dirty="0" smtClean="0">
                <a:latin typeface="Helvetica"/>
                <a:cs typeface="+mj-cs"/>
              </a:rPr>
              <a:t>Beyond Bequests I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743200"/>
            <a:ext cx="7010400" cy="3886200"/>
          </a:xfrm>
        </p:spPr>
        <p:txBody>
          <a:bodyPr/>
          <a:lstStyle/>
          <a:p>
            <a:pPr eaLnBrk="1" hangingPunct="1">
              <a:defRPr/>
            </a:pPr>
            <a:endParaRPr lang="en-US" sz="3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24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24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r>
              <a:rPr lang="en-US" sz="1600" dirty="0" smtClean="0">
                <a:latin typeface="Helvetica"/>
                <a:cs typeface="+mn-cs"/>
              </a:rPr>
              <a:t>Tony Martignetti, Esq.</a:t>
            </a:r>
          </a:p>
          <a:p>
            <a:pPr eaLnBrk="1" hangingPunct="1">
              <a:defRPr/>
            </a:pPr>
            <a:r>
              <a:rPr lang="en-US" sz="1600" dirty="0" smtClean="0">
                <a:latin typeface="Helvetica"/>
                <a:cs typeface="+mn-cs"/>
              </a:rPr>
              <a:t>January 5, 2022</a:t>
            </a:r>
            <a:endParaRPr lang="en-US" sz="1600" dirty="0" smtClean="0">
              <a:latin typeface="Helvetica"/>
              <a:cs typeface="+mn-cs"/>
            </a:endParaRPr>
          </a:p>
        </p:txBody>
      </p:sp>
      <p:pic>
        <p:nvPicPr>
          <p:cNvPr id="3" name="Picture 2" descr="PlannedGivingAcceelerator_logo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124200"/>
            <a:ext cx="4363932" cy="25236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dirty="0" smtClean="0">
                <a:latin typeface="Helvetica"/>
                <a:cs typeface="+mj-cs"/>
              </a:rPr>
              <a:t>Where We’re Headed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958138" cy="3276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Helvetica"/>
                <a:cs typeface="Helvetica"/>
              </a:rPr>
              <a:t>•</a:t>
            </a:r>
            <a:r>
              <a:rPr lang="en-US" sz="2400" dirty="0">
                <a:latin typeface="Helvetica"/>
                <a:cs typeface="Helvetica"/>
              </a:rPr>
              <a:t> </a:t>
            </a:r>
            <a:r>
              <a:rPr lang="en-US" sz="2400" dirty="0" smtClean="0">
                <a:latin typeface="Helvetica"/>
                <a:cs typeface="Helvetica"/>
              </a:rPr>
              <a:t>Living trusts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Helvetica"/>
                <a:cs typeface="Helvetica"/>
              </a:rPr>
              <a:t>• Charitable IRA Rollover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Helvetica"/>
                <a:cs typeface="Helvetica"/>
              </a:rPr>
              <a:t>• Life insurance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Helvetica"/>
                <a:cs typeface="Helvetica"/>
              </a:rPr>
              <a:t>• Beneficiary designations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800" dirty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800" dirty="0" smtClean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 smtClean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609600"/>
            <a:ext cx="76073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Helvetica"/>
              </a:rPr>
              <a:t>Mandatory Takeaway </a:t>
            </a:r>
            <a:endParaRPr lang="en-US" dirty="0" smtClean="0">
              <a:cs typeface="+mj-cs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610600" cy="4495800"/>
          </a:xfrm>
        </p:spPr>
        <p:txBody>
          <a:bodyPr/>
          <a:lstStyle/>
          <a:p>
            <a:pPr lvl="1" eaLnBrk="1" hangingPunct="1">
              <a:buFont typeface="Wingdings" charset="0"/>
              <a:buNone/>
              <a:defRPr/>
            </a:pPr>
            <a:endParaRPr lang="en-US" sz="2400" dirty="0" smtClean="0">
              <a:latin typeface="Helvetica"/>
            </a:endParaRPr>
          </a:p>
          <a:p>
            <a:pPr lvl="1" eaLnBrk="1" hangingPunct="1">
              <a:buFont typeface="Wingdings" charset="0"/>
              <a:buNone/>
              <a:defRPr/>
            </a:pP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Helvetica"/>
              </a:rPr>
              <a:t>  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Helvetica"/>
              </a:rPr>
              <a:t>You can have a very successful Planned Giving program ONLY PROMOTING BEQUESTS</a:t>
            </a:r>
          </a:p>
          <a:p>
            <a:pPr lvl="1" eaLnBrk="1" hangingPunct="1">
              <a:buFont typeface="Wingdings" charset="0"/>
              <a:buNone/>
              <a:defRPr/>
            </a:pPr>
            <a:r>
              <a:rPr lang="en-US" sz="2400" dirty="0" smtClean="0">
                <a:latin typeface="Helvetica"/>
              </a:rPr>
              <a:t>			</a:t>
            </a:r>
          </a:p>
          <a:p>
            <a:pPr lvl="1" eaLnBrk="1" hangingPunct="1">
              <a:buFont typeface="Wingdings" charset="0"/>
              <a:buNone/>
              <a:defRPr/>
            </a:pPr>
            <a:r>
              <a:rPr lang="en-US" sz="2000" dirty="0" smtClean="0">
                <a:latin typeface="Helvetica"/>
              </a:rPr>
              <a:t>	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3FC5B3-079D-E048-A007-BF0C3022DC5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PlannedGivingAccelerator.com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dirty="0" smtClean="0">
                <a:latin typeface="Helvetica"/>
                <a:cs typeface="+mj-cs"/>
              </a:rPr>
              <a:t>Living Trusts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57400"/>
            <a:ext cx="7958138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 smtClean="0">
                <a:latin typeface="Helvetica"/>
                <a:cs typeface="Helvetica"/>
              </a:rPr>
              <a:t>• Revocable: no tax deduction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 smtClean="0">
                <a:latin typeface="Helvetica"/>
                <a:cs typeface="Helvetica"/>
              </a:rPr>
              <a:t>• a/k/a Revocable Trust, Revocable Living Trust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 smtClean="0">
                <a:latin typeface="Helvetica"/>
                <a:cs typeface="Helvetica"/>
              </a:rPr>
              <a:t>• </a:t>
            </a:r>
            <a:r>
              <a:rPr lang="en-US" sz="1600" dirty="0" err="1" smtClean="0">
                <a:latin typeface="Helvetica"/>
                <a:cs typeface="Helvetica"/>
              </a:rPr>
              <a:t>Noncharitable</a:t>
            </a:r>
            <a:r>
              <a:rPr lang="en-US" sz="1600" dirty="0" smtClean="0">
                <a:latin typeface="Helvetica"/>
                <a:cs typeface="Helvetica"/>
              </a:rPr>
              <a:t> trust, but . . .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 smtClean="0">
                <a:latin typeface="Helvetica"/>
                <a:cs typeface="Helvetica"/>
              </a:rPr>
              <a:t>• Why folks create them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 smtClean="0">
                <a:latin typeface="Helvetica"/>
                <a:cs typeface="Helvetica"/>
              </a:rPr>
              <a:t>• Quicker distribution to you than wills: No probate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 smtClean="0">
                <a:latin typeface="Helvetica"/>
                <a:cs typeface="Helvetica"/>
              </a:rPr>
              <a:t>• Your donors who have these are telling you; check your checks: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800" dirty="0" smtClean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800" dirty="0" smtClean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 smtClean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241213"/>
              </p:ext>
            </p:extLst>
          </p:nvPr>
        </p:nvGraphicFramePr>
        <p:xfrm>
          <a:off x="990600" y="3810000"/>
          <a:ext cx="64008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33600"/>
                <a:gridCol w="2133600"/>
              </a:tblGrid>
              <a:tr h="584200">
                <a:tc>
                  <a:txBody>
                    <a:bodyPr/>
                    <a:lstStyle/>
                    <a:p>
                      <a:r>
                        <a:rPr lang="en-US" dirty="0" smtClean="0"/>
                        <a:t>Jane</a:t>
                      </a:r>
                      <a:r>
                        <a:rPr lang="en-US" baseline="0" dirty="0" smtClean="0"/>
                        <a:t> Smith Trust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Jane Smith, as Trustee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Anything</a:t>
                      </a:r>
                      <a:r>
                        <a:rPr lang="en-US" baseline="0" dirty="0" smtClean="0"/>
                        <a:t> +</a:t>
                      </a:r>
                    </a:p>
                    <a:p>
                      <a:r>
                        <a:rPr lang="en-US" dirty="0" err="1" smtClean="0"/>
                        <a:t>dtd</a:t>
                      </a:r>
                      <a:r>
                        <a:rPr lang="en-US" dirty="0" smtClean="0"/>
                        <a:t> 1/5/2022</a:t>
                      </a:r>
                      <a:endParaRPr lang="en-US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dirty="0" smtClean="0"/>
                        <a:t>Jane Smith Rev Trust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Jane Smith, TTEE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u/t/d </a:t>
                      </a:r>
                      <a:r>
                        <a:rPr lang="en-US" dirty="0" smtClean="0"/>
                        <a:t>1/5/2022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(under</a:t>
                      </a:r>
                      <a:r>
                        <a:rPr lang="en-US" baseline="0" dirty="0" smtClean="0"/>
                        <a:t> trust dated)</a:t>
                      </a:r>
                      <a:endParaRPr lang="en-US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dirty="0" smtClean="0"/>
                        <a:t>Jane Smith Rev </a:t>
                      </a:r>
                      <a:r>
                        <a:rPr lang="en-US" dirty="0" err="1" smtClean="0"/>
                        <a:t>Liv</a:t>
                      </a:r>
                      <a:r>
                        <a:rPr lang="en-US" dirty="0" smtClean="0"/>
                        <a:t> Trust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Jane Smith, TEE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u/d/t/ </a:t>
                      </a:r>
                      <a:r>
                        <a:rPr lang="en-US" dirty="0" smtClean="0"/>
                        <a:t>1/5/2022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(under date of trust)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533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dirty="0" smtClean="0">
                <a:latin typeface="Helvetica"/>
                <a:cs typeface="+mj-cs"/>
              </a:rPr>
              <a:t>Charitable IRA Rollover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133600"/>
            <a:ext cx="7958138" cy="3581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</a:t>
            </a:r>
            <a:r>
              <a:rPr lang="en-US" sz="2000" dirty="0">
                <a:latin typeface="Helvetica"/>
                <a:cs typeface="Helvetica"/>
              </a:rPr>
              <a:t> </a:t>
            </a:r>
            <a:r>
              <a:rPr lang="en-US" sz="2000" dirty="0" smtClean="0">
                <a:latin typeface="Helvetica"/>
                <a:cs typeface="Helvetica"/>
              </a:rPr>
              <a:t>Actually, it’s a Qualified Charitable Distribution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Age 70½ or over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Gift of cash today to your org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Required Minimum Distribution (RMD) at 72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This counts against RMD, helping many folks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No federal income tax on amount of distribution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  <a:cs typeface="Helvetica"/>
              </a:rPr>
              <a:t>	</a:t>
            </a:r>
            <a:r>
              <a:rPr lang="en-US" sz="2000" dirty="0" smtClean="0">
                <a:latin typeface="Helvetica"/>
                <a:cs typeface="Helvetica"/>
              </a:rPr>
              <a:t>- also, no federal charitable income tax deduction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Must come directly from IRA administrator to you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Nothing in exchange, like meals or tickets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Traditional IRA only; not Roth, SEP, SIMPLE, etc.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800" dirty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800" dirty="0" smtClean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 smtClean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</a:p>
        </p:txBody>
      </p:sp>
    </p:spTree>
    <p:extLst>
      <p:ext uri="{BB962C8B-B14F-4D97-AF65-F5344CB8AC3E}">
        <p14:creationId xmlns:p14="http://schemas.microsoft.com/office/powerpoint/2010/main" val="2043429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latin typeface="Helvetica"/>
                <a:cs typeface="+mj-cs"/>
              </a:rPr>
              <a:t>Life Insurance-Beneficiary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133600"/>
            <a:ext cx="7958138" cy="3581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</a:t>
            </a:r>
            <a:r>
              <a:rPr lang="en-US" sz="2000" dirty="0">
                <a:latin typeface="Helvetica"/>
                <a:cs typeface="Helvetica"/>
              </a:rPr>
              <a:t> </a:t>
            </a:r>
            <a:r>
              <a:rPr lang="en-US" sz="2000" dirty="0" smtClean="0">
                <a:latin typeface="Helvetica"/>
                <a:cs typeface="Helvetica"/>
              </a:rPr>
              <a:t>Alongside family, there’s a gift for your nonprofit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Whole life, much preferred over term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Overcome objection: “I have too many charities to help”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Simple change of beneficiary form, from company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000" dirty="0" smtClean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800" dirty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800" dirty="0" smtClean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 smtClean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</a:p>
        </p:txBody>
      </p:sp>
    </p:spTree>
    <p:extLst>
      <p:ext uri="{BB962C8B-B14F-4D97-AF65-F5344CB8AC3E}">
        <p14:creationId xmlns:p14="http://schemas.microsoft.com/office/powerpoint/2010/main" val="661563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latin typeface="Helvetica"/>
                <a:cs typeface="+mj-cs"/>
              </a:rPr>
              <a:t>Life Insurance-Ownership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133600"/>
            <a:ext cx="7958138" cy="3581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</a:t>
            </a:r>
            <a:r>
              <a:rPr lang="en-US" sz="2000" dirty="0">
                <a:latin typeface="Helvetica"/>
                <a:cs typeface="Helvetica"/>
              </a:rPr>
              <a:t> </a:t>
            </a:r>
            <a:r>
              <a:rPr lang="en-US" sz="2000" dirty="0" smtClean="0">
                <a:latin typeface="Helvetica"/>
                <a:cs typeface="Helvetica"/>
              </a:rPr>
              <a:t>Your nonprofit now owns the policy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Donor pledges to make premium payments, if any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Best way: Gifts to you, you make payments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Terrific stewardship opportunities, with each payment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Needs coordination with </a:t>
            </a:r>
            <a:r>
              <a:rPr lang="en-US" sz="2000" dirty="0" smtClean="0">
                <a:latin typeface="Helvetica"/>
                <a:cs typeface="Helvetica"/>
              </a:rPr>
              <a:t>CFO/Treasurer</a:t>
            </a:r>
            <a:endParaRPr lang="en-US" sz="2000" dirty="0" smtClean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Org benefit: Owns an increasing net asset each year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Donor benefit: New policy, deduct premium payments, federally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Donor benefit: Existing policy, deduct cash surrender value (approximately) + premium </a:t>
            </a:r>
            <a:r>
              <a:rPr lang="en-US" sz="2000" dirty="0" smtClean="0">
                <a:latin typeface="Helvetica"/>
                <a:cs typeface="Helvetica"/>
              </a:rPr>
              <a:t>payments, if any</a:t>
            </a:r>
            <a:endParaRPr lang="en-US" sz="2000" dirty="0" smtClean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Risk: Donor stops making gifts to cover payments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000" dirty="0" smtClean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800" dirty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800" dirty="0" smtClean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 smtClean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</a:p>
        </p:txBody>
      </p:sp>
    </p:spTree>
    <p:extLst>
      <p:ext uri="{BB962C8B-B14F-4D97-AF65-F5344CB8AC3E}">
        <p14:creationId xmlns:p14="http://schemas.microsoft.com/office/powerpoint/2010/main" val="1243434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latin typeface="Helvetica"/>
                <a:cs typeface="+mj-cs"/>
              </a:rPr>
              <a:t>Beneficiary Designations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133600"/>
            <a:ext cx="7958138" cy="3581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</a:t>
            </a:r>
            <a:r>
              <a:rPr lang="en-US" sz="2000" dirty="0">
                <a:latin typeface="Helvetica"/>
                <a:cs typeface="Helvetica"/>
              </a:rPr>
              <a:t> </a:t>
            </a:r>
            <a:r>
              <a:rPr lang="en-US" sz="2000" dirty="0" smtClean="0">
                <a:latin typeface="Helvetica"/>
                <a:cs typeface="Helvetica"/>
              </a:rPr>
              <a:t>Any financial asset with death beneficiary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Often called Payable on Death (POD), or Transfer on Death (TOD) clauses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Life insurance, as above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Retirement plans: any IRA; 401(k); 403(b) (TIAA account)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Commercial annuities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Helvetica"/>
              </a:rPr>
              <a:t>• </a:t>
            </a:r>
            <a:r>
              <a:rPr lang="en-US" sz="2000" dirty="0" smtClean="0">
                <a:latin typeface="Helvetica"/>
                <a:cs typeface="Helvetica"/>
              </a:rPr>
              <a:t>Brokerage </a:t>
            </a:r>
            <a:r>
              <a:rPr lang="en-US" sz="2000" dirty="0" smtClean="0">
                <a:latin typeface="Helvetica"/>
                <a:cs typeface="Helvetica"/>
              </a:rPr>
              <a:t>accounts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smtClean="0">
                <a:latin typeface="Helvetica"/>
                <a:cs typeface="Helvetica"/>
              </a:rPr>
              <a:t>• </a:t>
            </a:r>
            <a:r>
              <a:rPr lang="en-US" sz="2000" smtClean="0">
                <a:latin typeface="Helvetica"/>
                <a:cs typeface="Helvetica"/>
              </a:rPr>
              <a:t>Checking </a:t>
            </a:r>
            <a:r>
              <a:rPr lang="en-US" sz="2000" dirty="0" smtClean="0">
                <a:latin typeface="Helvetica"/>
                <a:cs typeface="Helvetica"/>
              </a:rPr>
              <a:t>&amp; savings accounts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800" dirty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800" dirty="0" smtClean="0">
              <a:latin typeface="Helvetica"/>
              <a:cs typeface="Helvetica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 smtClean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</a:p>
        </p:txBody>
      </p:sp>
    </p:spTree>
    <p:extLst>
      <p:ext uri="{BB962C8B-B14F-4D97-AF65-F5344CB8AC3E}">
        <p14:creationId xmlns:p14="http://schemas.microsoft.com/office/powerpoint/2010/main" val="1639144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Helvetica" charset="0"/>
                <a:cs typeface="+mj-cs"/>
              </a:rPr>
              <a:t>Esteemed Members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pic>
        <p:nvPicPr>
          <p:cNvPr id="4" name="Picture 3" descr="questions-answers-concept-blue-q-260nw-51950201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133600"/>
            <a:ext cx="6150535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X:Templates:Presentations:Designs:Straight Edge</Template>
  <TotalTime>6880</TotalTime>
  <Words>453</Words>
  <Application>Microsoft Macintosh PowerPoint</Application>
  <PresentationFormat>On-screen Show (4:3)</PresentationFormat>
  <Paragraphs>95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Straight Edge</vt:lpstr>
      <vt:lpstr>Esteemed Members Only:  Beyond Bequests I</vt:lpstr>
      <vt:lpstr>Where We’re Headed</vt:lpstr>
      <vt:lpstr>Mandatory Takeaway </vt:lpstr>
      <vt:lpstr>Living Trusts</vt:lpstr>
      <vt:lpstr>Charitable IRA Rollover</vt:lpstr>
      <vt:lpstr>Life Insurance-Beneficiary</vt:lpstr>
      <vt:lpstr>Life Insurance-Ownership</vt:lpstr>
      <vt:lpstr>Beneficiary Designations</vt:lpstr>
      <vt:lpstr>Esteemed Members</vt:lpstr>
    </vt:vector>
  </TitlesOfParts>
  <Company>American Red Cross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Small, Medium or Large:  How to Integrate Planned Giving Into Your Program</dc:title>
  <dc:creator>Information Services</dc:creator>
  <cp:lastModifiedBy>Office 2004 Test Drive User</cp:lastModifiedBy>
  <cp:revision>822</cp:revision>
  <cp:lastPrinted>2005-04-20T01:40:54Z</cp:lastPrinted>
  <dcterms:created xsi:type="dcterms:W3CDTF">2004-07-21T20:50:49Z</dcterms:created>
  <dcterms:modified xsi:type="dcterms:W3CDTF">2022-01-05T16:30:58Z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1945544521</vt:i4>
  </property>
  <property fmtid="{D5CDD505-2E9C-101B-9397-08002B2CF9AE}" pid="3" name="_EmailSubject">
    <vt:lpwstr>Updated presentation</vt:lpwstr>
  </property>
  <property fmtid="{D5CDD505-2E9C-101B-9397-08002B2CF9AE}" pid="4" name="_AuthorEmail">
    <vt:lpwstr>CopherM@usa.redcross.org</vt:lpwstr>
  </property>
  <property fmtid="{D5CDD505-2E9C-101B-9397-08002B2CF9AE}" pid="5" name="_AuthorEmailDisplayName">
    <vt:lpwstr>Copher, Melissa</vt:lpwstr>
  </property>
</Properties>
</file>