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72" r:id="rId2"/>
    <p:sldId id="296" r:id="rId3"/>
    <p:sldId id="379" r:id="rId4"/>
    <p:sldId id="378" r:id="rId5"/>
    <p:sldId id="381" r:id="rId6"/>
    <p:sldId id="380" r:id="rId7"/>
    <p:sldId id="35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08" autoAdjust="0"/>
  </p:normalViewPr>
  <p:slideViewPr>
    <p:cSldViewPr>
      <p:cViewPr>
        <p:scale>
          <a:sx n="170" d="100"/>
          <a:sy n="170" d="100"/>
        </p:scale>
        <p:origin x="-968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</a:t>
            </a:r>
            <a:r>
              <a:rPr lang="en-US" sz="3200" dirty="0" smtClean="0">
                <a:latin typeface="Helvetica"/>
                <a:cs typeface="+mj-cs"/>
              </a:rPr>
              <a:t>Only: </a:t>
            </a:r>
            <a:r>
              <a:rPr lang="en-US" sz="3200" dirty="0" smtClean="0">
                <a:latin typeface="Helvetica"/>
                <a:cs typeface="+mj-cs"/>
              </a:rPr>
              <a:t/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Your Board Meeting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smtClean="0">
                <a:latin typeface="Helvetica"/>
                <a:cs typeface="+mn-cs"/>
              </a:rPr>
              <a:t>September 1, </a:t>
            </a:r>
            <a:r>
              <a:rPr lang="en-US" sz="1600" dirty="0" smtClean="0">
                <a:latin typeface="Helvetica"/>
                <a:cs typeface="+mn-cs"/>
              </a:rPr>
              <a:t>2021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Why talk to your board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 smtClean="0">
                <a:latin typeface="Helvetica"/>
              </a:rPr>
              <a:t>Solicit, or merely brief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Here’s how solicitation looks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If you solicit, you need your follow-up plan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Let’s talk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Why Talk To Your Board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Set expectations accurately</a:t>
            </a:r>
          </a:p>
          <a:p>
            <a:r>
              <a:rPr lang="en-US" sz="2000" dirty="0" smtClean="0">
                <a:latin typeface="Helvetica"/>
              </a:rPr>
              <a:t>• Acquaint them with Planned Giving</a:t>
            </a:r>
          </a:p>
          <a:p>
            <a:r>
              <a:rPr lang="en-US" sz="2000" dirty="0" smtClean="0">
                <a:latin typeface="Helvetica"/>
              </a:rPr>
              <a:t>• Inform them of your plan</a:t>
            </a:r>
          </a:p>
          <a:p>
            <a:r>
              <a:rPr lang="en-US" sz="2000" dirty="0" smtClean="0">
                <a:latin typeface="Helvetica"/>
              </a:rPr>
              <a:t>• Fill them in on your progress</a:t>
            </a:r>
          </a:p>
          <a:p>
            <a:r>
              <a:rPr lang="en-US" sz="2000" dirty="0" smtClean="0">
                <a:latin typeface="Helvetica"/>
              </a:rPr>
              <a:t>• Get their buy-in</a:t>
            </a:r>
          </a:p>
          <a:p>
            <a:r>
              <a:rPr lang="en-US" sz="2000" dirty="0">
                <a:latin typeface="Helvetica"/>
              </a:rPr>
              <a:t>• See Resource page in Members </a:t>
            </a:r>
            <a:r>
              <a:rPr lang="en-US" sz="2000" dirty="0" smtClean="0">
                <a:latin typeface="Helvetica"/>
              </a:rPr>
              <a:t>site for sample PowerPoint</a:t>
            </a:r>
          </a:p>
          <a:p>
            <a:r>
              <a:rPr lang="en-US" sz="2000" dirty="0" smtClean="0">
                <a:latin typeface="Helvetica"/>
              </a:rPr>
              <a:t>• To solicit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Solicit, Or Merely Brief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Solicit en masse if</a:t>
            </a:r>
          </a:p>
          <a:p>
            <a:r>
              <a:rPr lang="en-US" sz="2000" dirty="0" smtClean="0">
                <a:latin typeface="Helvetica"/>
              </a:rPr>
              <a:t>• You think you’ll have some successes</a:t>
            </a:r>
          </a:p>
          <a:p>
            <a:r>
              <a:rPr lang="en-US" sz="2000" dirty="0" smtClean="0">
                <a:latin typeface="Helvetica"/>
              </a:rPr>
              <a:t>• You want the gold standard: 100% participation</a:t>
            </a:r>
          </a:p>
          <a:p>
            <a:r>
              <a:rPr lang="en-US" sz="2000" dirty="0" smtClean="0">
                <a:latin typeface="Helvetica"/>
              </a:rPr>
              <a:t>• Your board chair is on board &amp; will endorse follow-up</a:t>
            </a:r>
          </a:p>
          <a:p>
            <a:r>
              <a:rPr lang="en-US" sz="2000" dirty="0" smtClean="0">
                <a:latin typeface="Helvetica"/>
              </a:rPr>
              <a:t>• You’re willing to do or manage the critical follow-up</a:t>
            </a:r>
          </a:p>
          <a:p>
            <a:endParaRPr lang="en-US" sz="2000" dirty="0" smtClean="0">
              <a:latin typeface="Helvetica"/>
            </a:endParaRPr>
          </a:p>
          <a:p>
            <a:r>
              <a:rPr lang="en-US" sz="2000" dirty="0" smtClean="0">
                <a:latin typeface="Helvetica"/>
              </a:rPr>
              <a:t>If you solicit, a member testimonial is powerful</a:t>
            </a:r>
          </a:p>
          <a:p>
            <a:endParaRPr lang="en-US" sz="2000" dirty="0">
              <a:latin typeface="Helvetica"/>
            </a:endParaRPr>
          </a:p>
          <a:p>
            <a:r>
              <a:rPr lang="en-US" sz="2000" dirty="0" smtClean="0">
                <a:latin typeface="Helvetica"/>
              </a:rPr>
              <a:t>Brief if none of these apply</a:t>
            </a:r>
          </a:p>
        </p:txBody>
      </p:sp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Here’s How Solicitation Looks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As end to your briefing</a:t>
            </a:r>
          </a:p>
          <a:p>
            <a:r>
              <a:rPr lang="en-US" sz="2000" dirty="0" smtClean="0">
                <a:latin typeface="Helvetica"/>
              </a:rPr>
              <a:t>1</a:t>
            </a:r>
            <a:r>
              <a:rPr lang="en-US" sz="2000" dirty="0">
                <a:latin typeface="Helvetica"/>
              </a:rPr>
              <a:t>. We need your help, please consider including us in your will, or</a:t>
            </a:r>
          </a:p>
          <a:p>
            <a:r>
              <a:rPr lang="en-US" sz="2000" dirty="0">
                <a:latin typeface="Helvetica"/>
              </a:rPr>
              <a:t>1. We need you to include us in your will (for 100% participation)</a:t>
            </a:r>
          </a:p>
          <a:p>
            <a:r>
              <a:rPr lang="en-US" sz="2000" dirty="0">
                <a:latin typeface="Helvetica"/>
              </a:rPr>
              <a:t>2. We’ll be following up with each of you individually</a:t>
            </a:r>
          </a:p>
          <a:p>
            <a:r>
              <a:rPr lang="en-US" sz="2000" dirty="0">
                <a:latin typeface="Helvetica"/>
              </a:rPr>
              <a:t>3. Testimonial from member PG donor</a:t>
            </a:r>
          </a:p>
          <a:p>
            <a:r>
              <a:rPr lang="en-US" sz="2000" dirty="0">
                <a:latin typeface="Helvetica"/>
              </a:rPr>
              <a:t>4. Chair: We’ll be following up; I ask each of you to take the call, meeting, etc</a:t>
            </a:r>
            <a:r>
              <a:rPr lang="en-US" sz="2000" dirty="0" smtClean="0">
                <a:latin typeface="Helvetica"/>
              </a:rPr>
              <a:t>. Our participation is critical. </a:t>
            </a:r>
            <a:endParaRPr lang="en-US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5627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If You Solicit,</a:t>
            </a:r>
            <a:br>
              <a:rPr lang="en-US" sz="3800" dirty="0" smtClean="0">
                <a:latin typeface="Helvetica"/>
                <a:cs typeface="+mj-cs"/>
              </a:rPr>
            </a:br>
            <a:r>
              <a:rPr lang="en-US" sz="3800" dirty="0" smtClean="0">
                <a:latin typeface="Helvetica"/>
                <a:cs typeface="+mj-cs"/>
              </a:rPr>
              <a:t>You Need Your Follow-up Plan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Who has the best relationship with each member</a:t>
            </a:r>
          </a:p>
          <a:p>
            <a:r>
              <a:rPr lang="en-US" sz="2000" dirty="0" smtClean="0">
                <a:latin typeface="Helvetica"/>
              </a:rPr>
              <a:t>• Can you include fellow board members for peer solicitations</a:t>
            </a:r>
          </a:p>
          <a:p>
            <a:r>
              <a:rPr lang="en-US" sz="2000" dirty="0" smtClean="0">
                <a:latin typeface="Helvetica"/>
              </a:rPr>
              <a:t>• How about including board members with gift commitments</a:t>
            </a:r>
          </a:p>
          <a:p>
            <a:r>
              <a:rPr lang="en-US" sz="2000" dirty="0" smtClean="0">
                <a:latin typeface="Helvetica"/>
              </a:rPr>
              <a:t>• Have you got board members who can solicit peers alone</a:t>
            </a:r>
          </a:p>
          <a:p>
            <a:r>
              <a:rPr lang="en-US" sz="2000" dirty="0" smtClean="0">
                <a:latin typeface="Helvetica"/>
              </a:rPr>
              <a:t>• Develop strategy for each board member</a:t>
            </a:r>
          </a:p>
          <a:p>
            <a:r>
              <a:rPr lang="en-US" sz="2000" dirty="0" smtClean="0">
                <a:latin typeface="Helvetica"/>
              </a:rPr>
              <a:t>    -- call; meeting; note; letter; next meeting or event</a:t>
            </a:r>
          </a:p>
          <a:p>
            <a:r>
              <a:rPr lang="en-US" sz="2000" dirty="0" smtClean="0">
                <a:latin typeface="Helvetica"/>
              </a:rPr>
              <a:t>• Begin a week after the meeting</a:t>
            </a:r>
          </a:p>
        </p:txBody>
      </p:sp>
    </p:spTree>
    <p:extLst>
      <p:ext uri="{BB962C8B-B14F-4D97-AF65-F5344CB8AC3E}">
        <p14:creationId xmlns:p14="http://schemas.microsoft.com/office/powerpoint/2010/main" val="37238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5622</TotalTime>
  <Words>343</Words>
  <Application>Microsoft Macintosh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Straight Edge</vt:lpstr>
      <vt:lpstr>Esteemed Members Only:  Your Board Meeting</vt:lpstr>
      <vt:lpstr>Where We’re Headed</vt:lpstr>
      <vt:lpstr>Why Talk To Your Board</vt:lpstr>
      <vt:lpstr>Solicit, Or Merely Brief</vt:lpstr>
      <vt:lpstr>Here’s How Solicitation Looks</vt:lpstr>
      <vt:lpstr>If You Solicit, You Need Your Follow-up Plan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667</cp:revision>
  <cp:lastPrinted>2005-04-20T01:40:54Z</cp:lastPrinted>
  <dcterms:created xsi:type="dcterms:W3CDTF">2004-07-21T20:50:49Z</dcterms:created>
  <dcterms:modified xsi:type="dcterms:W3CDTF">2021-09-01T15:31:36Z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