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72" r:id="rId2"/>
    <p:sldId id="296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5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51" autoAdjust="0"/>
  </p:normalViewPr>
  <p:slideViewPr>
    <p:cSldViewPr>
      <p:cViewPr>
        <p:scale>
          <a:sx n="170" d="100"/>
          <a:sy n="170" d="100"/>
        </p:scale>
        <p:origin x="-968" y="-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Helvetica"/>
                <a:cs typeface="+mj-cs"/>
              </a:rPr>
              <a:t>Esteemed Members Only: </a:t>
            </a:r>
            <a:br>
              <a:rPr lang="en-US" sz="3200" dirty="0" smtClean="0">
                <a:latin typeface="Helvetica"/>
                <a:cs typeface="+mj-cs"/>
              </a:rPr>
            </a:br>
            <a:r>
              <a:rPr lang="en-US" sz="3200" dirty="0" smtClean="0">
                <a:latin typeface="Helvetica"/>
                <a:cs typeface="+mj-cs"/>
              </a:rPr>
              <a:t>Tier II Prospect </a:t>
            </a:r>
            <a:r>
              <a:rPr lang="en-US" sz="3200" dirty="0" smtClean="0">
                <a:latin typeface="Helvetica"/>
                <a:cs typeface="+mj-cs"/>
              </a:rPr>
              <a:t>Identification &amp; Solicitation</a:t>
            </a:r>
            <a:endParaRPr lang="en-US" sz="3200" dirty="0" smtClean="0">
              <a:latin typeface="Helvetica"/>
              <a:cs typeface="+mj-cs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July 7, </a:t>
            </a:r>
            <a:r>
              <a:rPr lang="en-US" sz="1600" dirty="0" smtClean="0">
                <a:latin typeface="Helvetica"/>
                <a:cs typeface="+mn-cs"/>
              </a:rPr>
              <a:t>2021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latin typeface="Helvetica"/>
                <a:cs typeface="+mj-cs"/>
              </a:rPr>
              <a:t>Reply Principles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624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9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2209800"/>
            <a:ext cx="7620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</a:rPr>
              <a:t>• Lots of options to self-identify as having interest</a:t>
            </a:r>
          </a:p>
          <a:p>
            <a:r>
              <a:rPr lang="en-US" sz="2000" dirty="0">
                <a:latin typeface="Helvetica"/>
              </a:rPr>
              <a:t>• </a:t>
            </a:r>
            <a:r>
              <a:rPr lang="en-US" sz="2000" dirty="0" smtClean="0">
                <a:latin typeface="Helvetica"/>
              </a:rPr>
              <a:t>Preprinted name &amp; address preferred</a:t>
            </a:r>
          </a:p>
          <a:p>
            <a:r>
              <a:rPr lang="en-US" sz="2000" dirty="0" smtClean="0">
                <a:latin typeface="Helvetica"/>
              </a:rPr>
              <a:t>• Identification code; you’ll be amazed how long they linger</a:t>
            </a:r>
          </a:p>
          <a:p>
            <a:r>
              <a:rPr lang="en-US" sz="2000" dirty="0" smtClean="0">
                <a:latin typeface="Helvetica"/>
              </a:rPr>
              <a:t>• Your reply has to be used by folks in their 60’s, 70’s, 80’s, 90’s  </a:t>
            </a:r>
            <a:r>
              <a:rPr lang="en-US" dirty="0" smtClean="0">
                <a:latin typeface="Helvetica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9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 charset="0"/>
                <a:cs typeface="+mj-cs"/>
              </a:rPr>
              <a:t>Let’s Talk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+mj-cs"/>
              </a:rPr>
              <a:t>Where We</a:t>
            </a:r>
            <a:r>
              <a:rPr lang="en-US" sz="5400" dirty="0" smtClean="0">
                <a:latin typeface="Arial"/>
                <a:cs typeface="+mj-cs"/>
              </a:rPr>
              <a:t>’</a:t>
            </a:r>
            <a:r>
              <a:rPr lang="en-US" sz="5400" dirty="0" smtClean="0">
                <a:latin typeface="Helvetica"/>
                <a:cs typeface="+mj-cs"/>
              </a:rPr>
              <a:t>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</a:rPr>
              <a:t>• Who is a </a:t>
            </a:r>
            <a:r>
              <a:rPr lang="en-US" sz="2800" dirty="0" smtClean="0">
                <a:latin typeface="Helvetica"/>
              </a:rPr>
              <a:t>Tier </a:t>
            </a:r>
            <a:r>
              <a:rPr lang="en-US" sz="2800" dirty="0">
                <a:latin typeface="Helvetica"/>
              </a:rPr>
              <a:t>II </a:t>
            </a:r>
            <a:r>
              <a:rPr lang="en-US" sz="2800" dirty="0" smtClean="0">
                <a:latin typeface="Helvetica"/>
              </a:rPr>
              <a:t>Prospect</a:t>
            </a:r>
            <a:endParaRPr lang="en-US" sz="28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</a:rPr>
              <a:t>• Identifying your Tier II Prospects</a:t>
            </a:r>
            <a:endParaRPr lang="en-US" sz="28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</a:rPr>
              <a:t>• How many prospects should you have</a:t>
            </a:r>
            <a:endParaRPr lang="en-US" sz="28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</a:rPr>
              <a:t>• What are we even talking about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</a:rPr>
              <a:t>• Mail/Email solicitation principles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</a:rPr>
              <a:t>• Reply principles</a:t>
            </a:r>
            <a:endParaRPr lang="en-US" sz="2800" dirty="0" smtClean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 charset="0"/>
              </a:rPr>
              <a:t>• </a:t>
            </a:r>
            <a:r>
              <a:rPr lang="en-US" sz="2800" dirty="0" smtClean="0">
                <a:latin typeface="Helvetica" charset="0"/>
              </a:rPr>
              <a:t>Let’s talk</a:t>
            </a: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Helvetica"/>
                <a:cs typeface="+mj-cs"/>
              </a:rPr>
              <a:t>Who Is A “Tier II Prospect”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They’re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55-60+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Committed, loyal, current donors, </a:t>
            </a:r>
            <a:r>
              <a:rPr lang="en-US" sz="2400" u="sng" dirty="0" smtClean="0">
                <a:latin typeface="Helvetica"/>
              </a:rPr>
              <a:t>regardless</a:t>
            </a:r>
            <a:r>
              <a:rPr lang="en-US" sz="2400" dirty="0" smtClean="0">
                <a:latin typeface="Helvetica"/>
              </a:rPr>
              <a:t> of gift size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They are excellent prospects for your PG program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They’re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NOT necessarily wealthy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NOT necessarily board members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NOT necessarily major donors </a:t>
            </a:r>
            <a:endParaRPr lang="en-US" sz="2400" dirty="0">
              <a:latin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 smtClean="0">
                <a:latin typeface="Helvetica"/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16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latin typeface="Helvetica"/>
                <a:cs typeface="+mj-cs"/>
              </a:rPr>
              <a:t>Identifying Your Tier II Prospects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Start with your Top Prospect identifications, too many?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If not, don’t fret</a:t>
            </a:r>
            <a:endParaRPr lang="en-US" sz="24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115459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latin typeface="Helvetica"/>
                <a:cs typeface="+mj-cs"/>
              </a:rPr>
              <a:t>Identifying Your Tier II Prospects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Let’s go to your CRM database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Sample queries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+mn-cs"/>
              </a:rPr>
              <a:t>	- “25+ gifts 2012-2021, non-lapsed”</a:t>
            </a:r>
            <a:endParaRPr lang="en-US" sz="24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+mn-cs"/>
              </a:rPr>
              <a:t>	- Too many: “30+ gifts” or “35+ gifts”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</a:t>
            </a:r>
            <a:r>
              <a:rPr lang="en-US" sz="2400" dirty="0" smtClean="0">
                <a:latin typeface="Helvetica"/>
                <a:cs typeface="+mn-cs"/>
              </a:rPr>
              <a:t>- Too few: “20+ gifts” or “15+ gifts”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</a:t>
            </a:r>
            <a:r>
              <a:rPr lang="en-US" sz="2400" dirty="0" smtClean="0">
                <a:latin typeface="Helvetica"/>
                <a:cs typeface="+mn-cs"/>
              </a:rPr>
              <a:t>- Or adjust years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</a:t>
            </a:r>
            <a:r>
              <a:rPr lang="en-US" sz="2400" dirty="0" smtClean="0">
                <a:latin typeface="Helvetica"/>
                <a:cs typeface="+mn-cs"/>
              </a:rPr>
              <a:t>	- Too many: more recent; fewer than 10 years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</a:t>
            </a:r>
            <a:r>
              <a:rPr lang="en-US" sz="2400" dirty="0" smtClean="0">
                <a:latin typeface="Helvetica"/>
                <a:cs typeface="+mn-cs"/>
              </a:rPr>
              <a:t>	- Too few: earlier; more than 10 years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Your 2 variables are # of gifts &amp; # of years</a:t>
            </a:r>
            <a:endParaRPr lang="en-US" sz="24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3313179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Helvetica"/>
                <a:cs typeface="+mj-cs"/>
              </a:rPr>
              <a:t>How Many Prospects Should You Have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2209800"/>
            <a:ext cx="8234362" cy="3881438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As many as you can </a:t>
            </a:r>
            <a:r>
              <a:rPr lang="en-US" sz="2800" dirty="0" smtClean="0">
                <a:latin typeface="Helvetica"/>
              </a:rPr>
              <a:t>handle &amp; afford</a:t>
            </a:r>
            <a:endParaRPr lang="en-US" sz="2800" dirty="0" smtClean="0">
              <a:latin typeface="Helvetica"/>
            </a:endParaRPr>
          </a:p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Depends how you will market to them</a:t>
            </a: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  <a:cs typeface="+mn-cs"/>
              </a:rPr>
              <a:t>	</a:t>
            </a:r>
            <a:r>
              <a:rPr lang="en-US" sz="2800" dirty="0" smtClean="0">
                <a:latin typeface="Helvetica"/>
                <a:cs typeface="+mn-cs"/>
              </a:rPr>
              <a:t>- email</a:t>
            </a: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  <a:cs typeface="+mn-cs"/>
              </a:rPr>
              <a:t>	</a:t>
            </a:r>
            <a:r>
              <a:rPr lang="en-US" sz="2800" dirty="0" smtClean="0">
                <a:latin typeface="Helvetica"/>
                <a:cs typeface="+mn-cs"/>
              </a:rPr>
              <a:t>- direct </a:t>
            </a:r>
            <a:r>
              <a:rPr lang="en-US" sz="2800" dirty="0" smtClean="0">
                <a:latin typeface="Helvetica"/>
                <a:cs typeface="+mn-cs"/>
              </a:rPr>
              <a:t>mail</a:t>
            </a: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Helvetica"/>
                <a:cs typeface="+mj-cs"/>
              </a:rPr>
              <a:t>What Are We Even Talking About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1600" dirty="0" smtClean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Personalized, group solicitations </a:t>
            </a:r>
            <a:endParaRPr lang="en-US" sz="2400" dirty="0">
              <a:latin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 smtClean="0">
                <a:latin typeface="Helvetica"/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Reach each of your Tier II prospects with personalized communications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	</a:t>
            </a:r>
            <a:r>
              <a:rPr lang="en-US" sz="2400" dirty="0" smtClean="0">
                <a:latin typeface="Helvetica"/>
              </a:rPr>
              <a:t>- no “Dear friend” messages, if at all possible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Genuine, straightforward message; samples in Resources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latin typeface="Helvetica"/>
                <a:cs typeface="+mj-cs"/>
              </a:rPr>
              <a:t>How Will You Do It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958138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Email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	</a:t>
            </a:r>
            <a:r>
              <a:rPr lang="en-US" sz="2400" dirty="0" smtClean="0">
                <a:latin typeface="Helvetica"/>
              </a:rPr>
              <a:t>- easier, much less expensive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	</a:t>
            </a:r>
            <a:r>
              <a:rPr lang="en-US" sz="2400" dirty="0" smtClean="0">
                <a:latin typeface="Helvetica"/>
              </a:rPr>
              <a:t>- not as intimate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	</a:t>
            </a:r>
            <a:r>
              <a:rPr lang="en-US" sz="2400" dirty="0" smtClean="0">
                <a:latin typeface="Helvetica"/>
              </a:rPr>
              <a:t>- what’s your CTA: website, reply email, reply form (?)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</a:t>
            </a:r>
            <a:r>
              <a:rPr lang="en-US" sz="2400" dirty="0" smtClean="0">
                <a:latin typeface="Helvetica"/>
              </a:rPr>
              <a:t>Direct Mail (US Mail)</a:t>
            </a:r>
            <a:endParaRPr lang="en-US" sz="2400" dirty="0" smtClean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	</a:t>
            </a:r>
            <a:r>
              <a:rPr lang="en-US" sz="2400" dirty="0" smtClean="0">
                <a:latin typeface="Helvetica"/>
              </a:rPr>
              <a:t>- the gold standard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	</a:t>
            </a:r>
            <a:r>
              <a:rPr lang="en-US" sz="2400" dirty="0" smtClean="0">
                <a:latin typeface="Helvetica"/>
              </a:rPr>
              <a:t>- expensive: closed envelope, double or triple match, postage, printing, labor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+mn-cs"/>
              </a:rPr>
              <a:t>	- includes reply device as CTA (see Resources)</a:t>
            </a:r>
            <a:endParaRPr lang="en-US" sz="24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115459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  <a:cs typeface="+mj-cs"/>
              </a:rPr>
              <a:t>Mail/Email Solicitation </a:t>
            </a:r>
            <a:br>
              <a:rPr lang="en-US" dirty="0" smtClean="0">
                <a:latin typeface="Helvetica"/>
                <a:cs typeface="+mj-cs"/>
              </a:rPr>
            </a:br>
            <a:r>
              <a:rPr lang="en-US" dirty="0" smtClean="0">
                <a:latin typeface="Helvetica"/>
                <a:cs typeface="+mj-cs"/>
              </a:rPr>
              <a:t>Letter Principles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848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</a:rPr>
              <a:t>• Personally addressed</a:t>
            </a:r>
          </a:p>
          <a:p>
            <a:r>
              <a:rPr lang="en-US" sz="2000" dirty="0" smtClean="0">
                <a:latin typeface="Helvetica"/>
              </a:rPr>
              <a:t>• Formal greeting</a:t>
            </a:r>
          </a:p>
          <a:p>
            <a:r>
              <a:rPr lang="en-US" sz="2000" dirty="0" smtClean="0">
                <a:latin typeface="Helvetica"/>
              </a:rPr>
              <a:t>• Solicitation stands out</a:t>
            </a:r>
          </a:p>
          <a:p>
            <a:r>
              <a:rPr lang="en-US" sz="2000" dirty="0">
                <a:latin typeface="Helvetica"/>
              </a:rPr>
              <a:t>• </a:t>
            </a:r>
            <a:r>
              <a:rPr lang="en-US" sz="2000" dirty="0" smtClean="0">
                <a:latin typeface="Helvetica"/>
              </a:rPr>
              <a:t>Contact person</a:t>
            </a:r>
          </a:p>
          <a:p>
            <a:r>
              <a:rPr lang="en-US" sz="2000" dirty="0" smtClean="0">
                <a:latin typeface="Helvetica"/>
              </a:rPr>
              <a:t>• 1 page</a:t>
            </a:r>
          </a:p>
          <a:p>
            <a:r>
              <a:rPr lang="en-US" sz="2000" dirty="0" smtClean="0">
                <a:latin typeface="Helvetica"/>
              </a:rPr>
              <a:t>• Light, friendly tone</a:t>
            </a:r>
          </a:p>
          <a:p>
            <a:r>
              <a:rPr lang="en-US" sz="2000" dirty="0" smtClean="0">
                <a:latin typeface="Helvetica"/>
              </a:rPr>
              <a:t>• Will focused (naturally), but leave other options open</a:t>
            </a:r>
          </a:p>
          <a:p>
            <a:r>
              <a:rPr lang="en-US" sz="2000" dirty="0" smtClean="0">
                <a:latin typeface="Helvetica"/>
              </a:rPr>
              <a:t>• No dense paragraphs</a:t>
            </a:r>
          </a:p>
          <a:p>
            <a:r>
              <a:rPr lang="en-US" sz="2000" dirty="0" smtClean="0">
                <a:latin typeface="Helvetica"/>
              </a:rPr>
              <a:t>• Black text on white paper</a:t>
            </a:r>
          </a:p>
          <a:p>
            <a:r>
              <a:rPr lang="en-US" sz="2000" dirty="0">
                <a:latin typeface="Helvetica"/>
              </a:rPr>
              <a:t>• </a:t>
            </a:r>
            <a:r>
              <a:rPr lang="en-US" sz="2000" dirty="0" smtClean="0">
                <a:latin typeface="Helvetica"/>
              </a:rPr>
              <a:t>Serif font</a:t>
            </a:r>
          </a:p>
          <a:p>
            <a:r>
              <a:rPr lang="en-US" sz="2000" dirty="0">
                <a:latin typeface="Helvetica"/>
              </a:rPr>
              <a:t>• </a:t>
            </a:r>
            <a:r>
              <a:rPr lang="en-US" sz="2000" dirty="0" smtClean="0">
                <a:latin typeface="Helvetica"/>
              </a:rPr>
              <a:t>12 point font minimum</a:t>
            </a:r>
            <a:endParaRPr lang="en-US" sz="2000" dirty="0">
              <a:latin typeface="Helvetica"/>
            </a:endParaRPr>
          </a:p>
          <a:p>
            <a:r>
              <a:rPr lang="en-US" sz="2000" dirty="0" smtClean="0">
                <a:latin typeface="Helvetica"/>
              </a:rPr>
              <a:t>• You’re writing to folks in their 60’s, 70’s, 80’s, 90’s</a:t>
            </a:r>
            <a:endParaRPr lang="en-US" sz="2000" dirty="0">
              <a:latin typeface="Helvetica"/>
            </a:endParaRP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427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6045</TotalTime>
  <Words>364</Words>
  <Application>Microsoft Macintosh PowerPoint</Application>
  <PresentationFormat>On-screen Show (4:3)</PresentationFormat>
  <Paragraphs>103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Straight Edge</vt:lpstr>
      <vt:lpstr>Esteemed Members Only:  Tier II Prospect Identification &amp; Solicitation</vt:lpstr>
      <vt:lpstr>Where We’re Headed</vt:lpstr>
      <vt:lpstr>Who Is A “Tier II Prospect”</vt:lpstr>
      <vt:lpstr>Identifying Your Tier II Prospects</vt:lpstr>
      <vt:lpstr>Identifying Your Tier II Prospects</vt:lpstr>
      <vt:lpstr>How Many Prospects Should You Have</vt:lpstr>
      <vt:lpstr>What Are We Even Talking About</vt:lpstr>
      <vt:lpstr>How Will You Do It</vt:lpstr>
      <vt:lpstr>Mail/Email Solicitation  Letter Principles</vt:lpstr>
      <vt:lpstr>Reply Principles</vt:lpstr>
      <vt:lpstr>Let’s Talk</vt:lpstr>
    </vt:vector>
  </TitlesOfParts>
  <Company>American Red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Office 2004 Test Drive User</cp:lastModifiedBy>
  <cp:revision>671</cp:revision>
  <cp:lastPrinted>2005-04-20T01:40:54Z</cp:lastPrinted>
  <dcterms:created xsi:type="dcterms:W3CDTF">2004-07-21T20:50:49Z</dcterms:created>
  <dcterms:modified xsi:type="dcterms:W3CDTF">2021-07-07T14:24:26Z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