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72" r:id="rId2"/>
    <p:sldId id="296" r:id="rId3"/>
    <p:sldId id="301" r:id="rId4"/>
    <p:sldId id="377" r:id="rId5"/>
    <p:sldId id="378" r:id="rId6"/>
    <p:sldId id="365" r:id="rId7"/>
    <p:sldId id="35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51" autoAdjust="0"/>
  </p:normalViewPr>
  <p:slideViewPr>
    <p:cSldViewPr>
      <p:cViewPr>
        <p:scale>
          <a:sx n="170" d="100"/>
          <a:sy n="170" d="100"/>
        </p:scale>
        <p:origin x="-968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Esteemed Members Only: </a:t>
            </a:r>
            <a:br>
              <a:rPr lang="en-US" dirty="0" smtClean="0">
                <a:latin typeface="Helvetica"/>
                <a:cs typeface="+mj-cs"/>
              </a:rPr>
            </a:br>
            <a:r>
              <a:rPr lang="en-US" dirty="0" smtClean="0">
                <a:latin typeface="Helvetica"/>
                <a:cs typeface="+mj-cs"/>
              </a:rPr>
              <a:t>Top Prospect Identification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July 27, </a:t>
            </a:r>
            <a:r>
              <a:rPr lang="en-US" sz="1600" dirty="0" smtClean="0">
                <a:latin typeface="Helvetica"/>
                <a:cs typeface="+mn-cs"/>
              </a:rPr>
              <a:t>2021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  <p:pic>
        <p:nvPicPr>
          <p:cNvPr id="2" name="Picture 1" descr="12222126-top-secret-stam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819400"/>
            <a:ext cx="1902691" cy="1255776"/>
          </a:xfrm>
          <a:prstGeom prst="rect">
            <a:avLst/>
          </a:prstGeom>
        </p:spPr>
      </p:pic>
      <p:pic>
        <p:nvPicPr>
          <p:cNvPr id="6" name="Picture 5" descr="12222126-top-secret-stam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486400"/>
            <a:ext cx="1902691" cy="1255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</a:t>
            </a:r>
            <a:r>
              <a:rPr lang="en-US" sz="5400" dirty="0" smtClean="0">
                <a:latin typeface="Arial"/>
                <a:cs typeface="+mj-cs"/>
              </a:rPr>
              <a:t>’</a:t>
            </a:r>
            <a:r>
              <a:rPr lang="en-US" sz="5400" dirty="0" smtClean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• Defining “Top Prospect</a:t>
            </a:r>
            <a:r>
              <a:rPr lang="en-US" sz="2800" dirty="0" smtClean="0">
                <a:latin typeface="Helvetica"/>
                <a:cs typeface="+mn-cs"/>
              </a:rPr>
              <a:t>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Identifying your Top Prospects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Defining your “Early Successes”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Let’s talk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419600"/>
            <a:ext cx="1910976" cy="1672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Defining “Top Prospect”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They’re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55-60+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Committed, loyal, current donors, </a:t>
            </a:r>
            <a:r>
              <a:rPr lang="en-US" sz="1600" u="sng" dirty="0" smtClean="0">
                <a:latin typeface="Helvetica"/>
              </a:rPr>
              <a:t>regardless</a:t>
            </a:r>
            <a:r>
              <a:rPr lang="en-US" sz="1600" dirty="0" smtClean="0">
                <a:latin typeface="Helvetica"/>
              </a:rPr>
              <a:t> of gift size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Approachable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Close to your org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Close to someone in your org, maybe you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</a:t>
            </a:r>
            <a:r>
              <a:rPr lang="en-US" sz="1600" dirty="0" smtClean="0">
                <a:latin typeface="Helvetica"/>
              </a:rPr>
              <a:t>The names you hear often; talk to your colleagues</a:t>
            </a: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The folks you’d be comfortable talking to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They are the low-hanging fruit for your PG program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They’re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NOT necessarily wealthy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NOT necessarily board members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NOT necessarily major donors </a:t>
            </a: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 smtClean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16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  <p:pic>
        <p:nvPicPr>
          <p:cNvPr id="5" name="Picture 4" descr="12222126-top-secret-sta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95800"/>
            <a:ext cx="1902691" cy="1255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Helvetica"/>
                <a:cs typeface="+mj-cs"/>
              </a:rPr>
              <a:t>Who’s Top of Mind?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</a:t>
            </a:r>
            <a:r>
              <a:rPr lang="en-US" sz="2800" dirty="0" smtClean="0">
                <a:latin typeface="Helvetica"/>
                <a:cs typeface="+mn-cs"/>
              </a:rPr>
              <a:t>Who’s top of mind right now?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Start writing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•No one came to mind, that’s OK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We’ll go to your CRM</a:t>
            </a: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3" name="Picture 2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352800"/>
            <a:ext cx="2184400" cy="134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Helvetica"/>
                <a:cs typeface="+mj-cs"/>
              </a:rPr>
              <a:t>No One Came To Mind?</a:t>
            </a:r>
            <a:br>
              <a:rPr lang="en-US" sz="4000" dirty="0" smtClean="0">
                <a:latin typeface="Helvetica"/>
                <a:cs typeface="+mj-cs"/>
              </a:rPr>
            </a:br>
            <a:r>
              <a:rPr lang="en-US" sz="4000" dirty="0" smtClean="0">
                <a:latin typeface="Helvetica"/>
                <a:cs typeface="+mj-cs"/>
              </a:rPr>
              <a:t>Don’t Fret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We’ll go to your CRM fundraising database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Sample queries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+mn-cs"/>
              </a:rPr>
              <a:t>	- “25+ gifts 2012-2021, non-lapsed”</a:t>
            </a:r>
            <a:endParaRPr lang="en-US" sz="24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	- </a:t>
            </a:r>
            <a:r>
              <a:rPr lang="en-US" sz="2400" dirty="0" smtClean="0">
                <a:latin typeface="Helvetica"/>
                <a:cs typeface="+mn-cs"/>
              </a:rPr>
              <a:t>Too many: “30+ gifts” or “35+ gifts”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	- </a:t>
            </a:r>
            <a:r>
              <a:rPr lang="en-US" sz="2400" dirty="0" smtClean="0">
                <a:latin typeface="Helvetica"/>
                <a:cs typeface="+mn-cs"/>
              </a:rPr>
              <a:t>Too few: “20+ gifts” or “15+ gifts”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- Or adjust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	- Too many: more recent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	- Too few: earlier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Adjust your 2 variables: # of gifts &amp; # of years</a:t>
            </a:r>
            <a:endParaRPr lang="en-US" sz="24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5" name="Picture 4" descr="12222126-top-secret-stam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209800"/>
            <a:ext cx="1902691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Defining Your</a:t>
            </a:r>
            <a:br>
              <a:rPr lang="en-US" dirty="0" smtClean="0">
                <a:latin typeface="Helvetica"/>
                <a:cs typeface="+mj-cs"/>
              </a:rPr>
            </a:br>
            <a:r>
              <a:rPr lang="en-US" dirty="0" smtClean="0">
                <a:latin typeface="Helvetica"/>
                <a:cs typeface="+mj-cs"/>
              </a:rPr>
              <a:t> “Early Successes”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Identified manageable # of Top Prospects</a:t>
            </a:r>
            <a:endParaRPr lang="en-US" sz="2800" dirty="0">
              <a:latin typeface="Helvetica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</a:t>
            </a:r>
            <a:r>
              <a:rPr lang="en-US" sz="2800" dirty="0" smtClean="0">
                <a:latin typeface="Helvetica" charset="0"/>
                <a:cs typeface="+mn-cs"/>
              </a:rPr>
              <a:t>Solicitations, you opened the </a:t>
            </a:r>
            <a:r>
              <a:rPr lang="en-US" sz="2800" dirty="0" err="1" smtClean="0">
                <a:latin typeface="Helvetica" charset="0"/>
                <a:cs typeface="+mn-cs"/>
              </a:rPr>
              <a:t>convos</a:t>
            </a:r>
            <a:endParaRPr lang="en-US" sz="2800" dirty="0" smtClean="0">
              <a:latin typeface="Helvetica" charset="0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Gift commitments, of course</a:t>
            </a:r>
            <a:endParaRPr lang="en-US" sz="2800" dirty="0" smtClean="0">
              <a:latin typeface="Helvetica" charset="0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Follow-up plans, critical</a:t>
            </a: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	• </a:t>
            </a:r>
            <a:r>
              <a:rPr lang="en-US" sz="2800" dirty="0" smtClean="0">
                <a:latin typeface="Helvetica"/>
              </a:rPr>
              <a:t>No languishing asks, ever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124200"/>
            <a:ext cx="1910976" cy="16721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72200" cy="3746952"/>
          </a:xfrm>
          <a:prstGeom prst="rect">
            <a:avLst/>
          </a:prstGeom>
        </p:spPr>
      </p:pic>
      <p:pic>
        <p:nvPicPr>
          <p:cNvPr id="6" name="Picture 5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76800"/>
            <a:ext cx="2184400" cy="1344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5380</TotalTime>
  <Words>222</Words>
  <Application>Microsoft Macintosh PowerPoint</Application>
  <PresentationFormat>On-screen Show (4:3)</PresentationFormat>
  <Paragraphs>66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Straight Edge</vt:lpstr>
      <vt:lpstr>Esteemed Members Only:  Top Prospect Identification</vt:lpstr>
      <vt:lpstr>Where We’re Headed</vt:lpstr>
      <vt:lpstr>Defining “Top Prospect”</vt:lpstr>
      <vt:lpstr>Who’s Top of Mind?</vt:lpstr>
      <vt:lpstr>No One Came To Mind? Don’t Fret</vt:lpstr>
      <vt:lpstr>Defining Your  “Early Successes” </vt:lpstr>
      <vt:lpstr>Esteemed Members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560</cp:revision>
  <cp:lastPrinted>2005-04-20T01:40:54Z</cp:lastPrinted>
  <dcterms:created xsi:type="dcterms:W3CDTF">2004-07-21T20:50:49Z</dcterms:created>
  <dcterms:modified xsi:type="dcterms:W3CDTF">2021-07-27T16:35:25Z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