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72" r:id="rId2"/>
    <p:sldId id="296" r:id="rId3"/>
    <p:sldId id="379" r:id="rId4"/>
    <p:sldId id="378" r:id="rId5"/>
    <p:sldId id="35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200" kern="1200">
        <a:solidFill>
          <a:schemeClr val="tx1"/>
        </a:solidFill>
        <a:latin typeface="Chalkboard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08" autoAdjust="0"/>
  </p:normalViewPr>
  <p:slideViewPr>
    <p:cSldViewPr>
      <p:cViewPr>
        <p:scale>
          <a:sx n="170" d="100"/>
          <a:sy n="170" d="100"/>
        </p:scale>
        <p:origin x="-968" y="-4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/>
                <a:cs typeface="+mn-cs"/>
              </a:defRPr>
            </a:lvl1pPr>
          </a:lstStyle>
          <a:p>
            <a:pPr>
              <a:defRPr/>
            </a:pPr>
            <a:fld id="{A115E910-AB61-6A4B-8F8F-6A771C28D2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52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BBDDA95-A994-BA46-BCE7-5181A42B6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012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4FC5D3-6A56-384B-A742-7D343F72788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81000"/>
            <a:ext cx="8686800" cy="6858000"/>
            <a:chOff x="0" y="0"/>
            <a:chExt cx="5472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02" y="494"/>
              <a:ext cx="4770" cy="9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901" y="1336"/>
              <a:ext cx="3567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charset="0"/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708" y="543"/>
              <a:ext cx="3567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charset="0"/>
                <a:cs typeface="+mn-cs"/>
              </a:endParaRPr>
            </a:p>
          </p:txBody>
        </p:sp>
        <p:sp>
          <p:nvSpPr>
            <p:cNvPr id="8" name="Rectangle 6" descr="Light horizontal"/>
            <p:cNvSpPr>
              <a:spLocks noChangeArrowheads="1"/>
            </p:cNvSpPr>
            <p:nvPr/>
          </p:nvSpPr>
          <p:spPr bwMode="auto">
            <a:xfrm>
              <a:off x="0" y="0"/>
              <a:ext cx="576" cy="4320"/>
            </a:xfrm>
            <a:prstGeom prst="rect">
              <a:avLst/>
            </a:prstGeom>
            <a:pattFill prst="ltHorz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/>
                <a:cs typeface="+mn-cs"/>
              </a:endParaRPr>
            </a:p>
          </p:txBody>
        </p:sp>
      </p:grpSp>
      <p:sp>
        <p:nvSpPr>
          <p:cNvPr id="7169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219200" y="1371600"/>
            <a:ext cx="7467600" cy="18288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169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11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79593-8D73-924B-972B-386C969F0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8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8DF1B-55CA-BC44-8DEC-2A0D60F2E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A7A06-04A1-F74E-A7BB-A3D6EA3AE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8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BD05-256B-2441-BDED-50ED98FDE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5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4F2D6-53EB-2C49-8C65-1F7DECF2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5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FDB3C-FFEC-BE43-97D5-DE57667C3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A6385-5A39-8F4C-8AE3-69BCBA9C2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0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5568A-58C8-A74F-943D-206E112E2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E560D-98B1-604A-A04F-A2AD2C802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5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8140F-1FF0-8E49-8130-8C64C572E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8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23, 2004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DF09F-B8F5-D945-9536-C8685AC2C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920163" cy="6858000"/>
            <a:chOff x="0" y="0"/>
            <a:chExt cx="5619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403" y="205"/>
              <a:ext cx="5216" cy="1123"/>
              <a:chOff x="400" y="205"/>
              <a:chExt cx="5216" cy="1123"/>
            </a:xfrm>
          </p:grpSpPr>
          <p:sp>
            <p:nvSpPr>
              <p:cNvPr id="70660" name="Rectangle 4"/>
              <p:cNvSpPr>
                <a:spLocks noChangeArrowheads="1"/>
              </p:cNvSpPr>
              <p:nvPr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  <p:sp>
            <p:nvSpPr>
              <p:cNvPr id="70661" name="Rectangle 5"/>
              <p:cNvSpPr>
                <a:spLocks noChangeArrowheads="1"/>
              </p:cNvSpPr>
              <p:nvPr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  <p:sp>
            <p:nvSpPr>
              <p:cNvPr id="70662" name="Rectangle 6"/>
              <p:cNvSpPr>
                <a:spLocks noChangeArrowheads="1"/>
              </p:cNvSpPr>
              <p:nvPr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  <p:sp>
            <p:nvSpPr>
              <p:cNvPr id="70663" name="Rectangle 7"/>
              <p:cNvSpPr>
                <a:spLocks noChangeArrowheads="1"/>
              </p:cNvSpPr>
              <p:nvPr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Helvetica"/>
                  <a:cs typeface="+mn-cs"/>
                </a:endParaRPr>
              </a:p>
            </p:txBody>
          </p:sp>
        </p:grpSp>
        <p:sp>
          <p:nvSpPr>
            <p:cNvPr id="70664" name="Rectangle 8" descr="Light horizontal"/>
            <p:cNvSpPr>
              <a:spLocks noChangeArrowheads="1"/>
            </p:cNvSpPr>
            <p:nvPr/>
          </p:nvSpPr>
          <p:spPr bwMode="auto">
            <a:xfrm>
              <a:off x="0" y="0"/>
              <a:ext cx="528" cy="4320"/>
            </a:xfrm>
            <a:prstGeom prst="rect">
              <a:avLst/>
            </a:prstGeom>
            <a:pattFill prst="ltHorz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Helvetica"/>
                <a:cs typeface="+mn-cs"/>
              </a:endParaRPr>
            </a:p>
          </p:txBody>
        </p:sp>
      </p:grpSp>
      <p:sp>
        <p:nvSpPr>
          <p:cNvPr id="7066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>
              <a:defRPr/>
            </a:pPr>
            <a:r>
              <a:rPr lang="en-US" dirty="0" err="1" smtClean="0"/>
              <a:t>PlannedGivingAccelerator.com</a:t>
            </a:r>
            <a:r>
              <a:rPr lang="en-US" dirty="0" smtClean="0"/>
              <a:t>/members</a:t>
            </a:r>
          </a:p>
        </p:txBody>
      </p:sp>
      <p:sp>
        <p:nvSpPr>
          <p:cNvPr id="7066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Helvetica"/>
                <a:cs typeface="+mn-cs"/>
              </a:defRPr>
            </a:lvl1pPr>
          </a:lstStyle>
          <a:p>
            <a:pPr>
              <a:defRPr/>
            </a:pPr>
            <a:fld id="{DF148FA9-3442-804E-BBB1-0E0740E44D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066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3" name="Picture 2" descr="PlannedGivingAcceelerator_logo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791200"/>
            <a:ext cx="1752600" cy="10135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w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charset="0"/>
        <a:buChar char="l"/>
        <a:defRPr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0"/>
        <a:buChar char="w"/>
        <a:defRPr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8458200" cy="131603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latin typeface="Helvetica"/>
                <a:cs typeface="+mj-cs"/>
              </a:rPr>
              <a:t>Esteemed Members Only (Webinar 17): </a:t>
            </a:r>
            <a:br>
              <a:rPr lang="en-US" sz="3200" dirty="0" smtClean="0">
                <a:latin typeface="Helvetica"/>
                <a:cs typeface="+mj-cs"/>
              </a:rPr>
            </a:br>
            <a:r>
              <a:rPr lang="en-US" sz="3200" dirty="0" smtClean="0">
                <a:latin typeface="Helvetica"/>
                <a:cs typeface="+mj-cs"/>
              </a:rPr>
              <a:t>Activity Tracking, </a:t>
            </a:r>
            <a:r>
              <a:rPr lang="en-US" sz="3200" dirty="0" err="1" smtClean="0">
                <a:latin typeface="Helvetica"/>
                <a:cs typeface="+mj-cs"/>
              </a:rPr>
              <a:t>Redux</a:t>
            </a:r>
            <a:endParaRPr lang="en-US" sz="3200" dirty="0" smtClean="0">
              <a:latin typeface="Helvetica"/>
              <a:cs typeface="+mj-cs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43200"/>
            <a:ext cx="7010400" cy="3886200"/>
          </a:xfrm>
        </p:spPr>
        <p:txBody>
          <a:bodyPr/>
          <a:lstStyle/>
          <a:p>
            <a:pPr eaLnBrk="1" hangingPunct="1">
              <a:defRPr/>
            </a:pPr>
            <a:endParaRPr lang="en-US" sz="3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endParaRPr lang="en-US" sz="1600" dirty="0" smtClean="0">
              <a:latin typeface="Helvetica"/>
              <a:cs typeface="+mn-cs"/>
            </a:endParaRPr>
          </a:p>
          <a:p>
            <a:pPr eaLnBrk="1" hangingPunct="1">
              <a:defRPr/>
            </a:pPr>
            <a:r>
              <a:rPr lang="en-US" sz="1600" dirty="0" smtClean="0">
                <a:latin typeface="Helvetica"/>
                <a:cs typeface="+mn-cs"/>
              </a:rPr>
              <a:t>Tony Martignetti, Esq.</a:t>
            </a:r>
          </a:p>
          <a:p>
            <a:pPr eaLnBrk="1" hangingPunct="1">
              <a:defRPr/>
            </a:pPr>
            <a:r>
              <a:rPr lang="en-US" sz="1600" smtClean="0">
                <a:latin typeface="Helvetica"/>
                <a:cs typeface="+mn-cs"/>
              </a:rPr>
              <a:t>June 9, </a:t>
            </a:r>
            <a:r>
              <a:rPr lang="en-US" sz="1600" dirty="0" smtClean="0">
                <a:latin typeface="Helvetica"/>
                <a:cs typeface="+mn-cs"/>
              </a:rPr>
              <a:t>2021</a:t>
            </a:r>
          </a:p>
        </p:txBody>
      </p:sp>
      <p:pic>
        <p:nvPicPr>
          <p:cNvPr id="3" name="Picture 2" descr="PlannedGivingAcceelerator_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124200"/>
            <a:ext cx="4363932" cy="2523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latin typeface="Helvetica"/>
                <a:cs typeface="+mj-cs"/>
              </a:rPr>
              <a:t>Where We</a:t>
            </a:r>
            <a:r>
              <a:rPr lang="en-US" sz="5400" dirty="0" smtClean="0">
                <a:latin typeface="Arial"/>
                <a:cs typeface="+mj-cs"/>
              </a:rPr>
              <a:t>’</a:t>
            </a:r>
            <a:r>
              <a:rPr lang="en-US" sz="5400" dirty="0" smtClean="0">
                <a:latin typeface="Helvetica"/>
                <a:cs typeface="+mj-cs"/>
              </a:rPr>
              <a:t>re Headed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958138" cy="3276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latin typeface="Helvetica"/>
                <a:cs typeface="+mn-cs"/>
              </a:rPr>
              <a:t>• </a:t>
            </a:r>
            <a:r>
              <a:rPr lang="en-US" sz="2800" dirty="0" smtClean="0">
                <a:latin typeface="Helvetica"/>
                <a:cs typeface="+mn-cs"/>
              </a:rPr>
              <a:t>Why this is important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latin typeface="Helvetica"/>
              </a:rPr>
              <a:t>• </a:t>
            </a:r>
            <a:r>
              <a:rPr lang="en-US" sz="2800" dirty="0" smtClean="0">
                <a:latin typeface="Helvetica"/>
              </a:rPr>
              <a:t>How I set it up for you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800" dirty="0" smtClean="0">
                <a:latin typeface="Helvetica" charset="0"/>
              </a:rPr>
              <a:t>• Let’s talk</a:t>
            </a: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PlannedGivingAccelerator.com</a:t>
            </a:r>
            <a:r>
              <a:rPr lang="en-US" dirty="0" smtClean="0"/>
              <a:t>/members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Helvetica"/>
                <a:cs typeface="+mj-cs"/>
              </a:rPr>
              <a:t>Why This Is Important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958138" cy="3276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 smtClean="0">
              <a:latin typeface="Helvetic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PlannedGivingAccelerator.com</a:t>
            </a:r>
            <a:r>
              <a:rPr lang="en-US" dirty="0" smtClean="0"/>
              <a:t>/members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2133600"/>
            <a:ext cx="7848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"/>
              </a:rPr>
              <a:t>• </a:t>
            </a:r>
            <a:r>
              <a:rPr lang="en-US" sz="2000" dirty="0" err="1" smtClean="0">
                <a:latin typeface="Helvetica"/>
              </a:rPr>
              <a:t>Redux</a:t>
            </a:r>
            <a:r>
              <a:rPr lang="en-US" sz="2000" dirty="0" smtClean="0">
                <a:latin typeface="Helvetica"/>
              </a:rPr>
              <a:t> from February podcast</a:t>
            </a:r>
          </a:p>
          <a:p>
            <a:r>
              <a:rPr lang="en-US" sz="2000" dirty="0" smtClean="0">
                <a:latin typeface="Helvetica"/>
              </a:rPr>
              <a:t>• Start good practices early on</a:t>
            </a:r>
          </a:p>
          <a:p>
            <a:r>
              <a:rPr lang="en-US" sz="2000" dirty="0" smtClean="0">
                <a:latin typeface="Helvetica"/>
              </a:rPr>
              <a:t>• High quality data in your CRM database</a:t>
            </a:r>
          </a:p>
          <a:p>
            <a:r>
              <a:rPr lang="en-US" sz="2000" dirty="0">
                <a:latin typeface="Helvetica"/>
              </a:rPr>
              <a:t>• Reporting</a:t>
            </a:r>
          </a:p>
          <a:p>
            <a:r>
              <a:rPr lang="en-US" sz="2000" dirty="0" smtClean="0">
                <a:latin typeface="Helvetica"/>
              </a:rPr>
              <a:t>• Looking back, assess what works best</a:t>
            </a:r>
          </a:p>
        </p:txBody>
      </p:sp>
    </p:spTree>
    <p:extLst>
      <p:ext uri="{BB962C8B-B14F-4D97-AF65-F5344CB8AC3E}">
        <p14:creationId xmlns:p14="http://schemas.microsoft.com/office/powerpoint/2010/main" val="614279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latin typeface="Helvetica"/>
                <a:cs typeface="+mj-cs"/>
              </a:rPr>
              <a:t>How I Set It Up For You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958138" cy="3962400"/>
          </a:xfrm>
        </p:spPr>
        <p:txBody>
          <a:bodyPr/>
          <a:lstStyle/>
          <a:p>
            <a:pPr marL="0" indent="0">
              <a:buNone/>
            </a:pPr>
            <a:r>
              <a:rPr lang="en-US" sz="900" dirty="0"/>
              <a:t> 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pPr marL="0" indent="0">
              <a:buNone/>
            </a:pPr>
            <a:r>
              <a:rPr lang="en-US" sz="900" dirty="0"/>
              <a:t>			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900" dirty="0">
              <a:latin typeface="Helvetic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PlannedGivingAccelerator.com</a:t>
            </a:r>
            <a:r>
              <a:rPr lang="en-US" dirty="0" smtClean="0"/>
              <a:t>/members</a:t>
            </a:r>
          </a:p>
        </p:txBody>
      </p:sp>
      <p:pic>
        <p:nvPicPr>
          <p:cNvPr id="7" name="Picture 6" descr="Sample Activity Tracking Templat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209800"/>
            <a:ext cx="3344447" cy="4343400"/>
          </a:xfrm>
          <a:prstGeom prst="rect">
            <a:avLst/>
          </a:prstGeom>
        </p:spPr>
      </p:pic>
      <p:pic>
        <p:nvPicPr>
          <p:cNvPr id="8" name="Picture 7" descr="Sample Activity Tracking Templat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57400"/>
            <a:ext cx="3581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599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Helvetica" charset="0"/>
                <a:cs typeface="+mj-cs"/>
              </a:rPr>
              <a:t>Esteemed Members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PlannedGivingAccelerator.com/members</a:t>
            </a:r>
            <a:endParaRPr lang="en-US"/>
          </a:p>
        </p:txBody>
      </p:sp>
      <p:pic>
        <p:nvPicPr>
          <p:cNvPr id="4" name="Picture 3" descr="questions-answers-concept-blue-q-260nw-51950201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133600"/>
            <a:ext cx="6150535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X:Templates:Presentations:Designs:Straight Edge</Template>
  <TotalTime>5674</TotalTime>
  <Words>91</Words>
  <Application>Microsoft Macintosh PowerPoint</Application>
  <PresentationFormat>On-screen Show (4:3)</PresentationFormat>
  <Paragraphs>32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Straight Edge</vt:lpstr>
      <vt:lpstr>Esteemed Members Only (Webinar 17):  Activity Tracking, Redux</vt:lpstr>
      <vt:lpstr>Where We’re Headed</vt:lpstr>
      <vt:lpstr>Why This Is Important</vt:lpstr>
      <vt:lpstr>How I Set It Up For You</vt:lpstr>
      <vt:lpstr>Esteemed Members</vt:lpstr>
    </vt:vector>
  </TitlesOfParts>
  <Company>American Red Cross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Small, Medium or Large:  How to Integrate Planned Giving Into Your Program</dc:title>
  <dc:creator>Information Services</dc:creator>
  <cp:lastModifiedBy>Office 2004 Test Drive User</cp:lastModifiedBy>
  <cp:revision>686</cp:revision>
  <cp:lastPrinted>2005-04-20T01:40:54Z</cp:lastPrinted>
  <dcterms:created xsi:type="dcterms:W3CDTF">2004-07-21T20:50:49Z</dcterms:created>
  <dcterms:modified xsi:type="dcterms:W3CDTF">2021-06-08T19:47:08Z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1945544521</vt:i4>
  </property>
  <property fmtid="{D5CDD505-2E9C-101B-9397-08002B2CF9AE}" pid="3" name="_EmailSubject">
    <vt:lpwstr>Updated presentation</vt:lpwstr>
  </property>
  <property fmtid="{D5CDD505-2E9C-101B-9397-08002B2CF9AE}" pid="4" name="_AuthorEmail">
    <vt:lpwstr>CopherM@usa.redcross.org</vt:lpwstr>
  </property>
  <property fmtid="{D5CDD505-2E9C-101B-9397-08002B2CF9AE}" pid="5" name="_AuthorEmailDisplayName">
    <vt:lpwstr>Copher, Melissa</vt:lpwstr>
  </property>
</Properties>
</file>