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72" r:id="rId2"/>
    <p:sldId id="296" r:id="rId3"/>
    <p:sldId id="377" r:id="rId4"/>
    <p:sldId id="301" r:id="rId5"/>
    <p:sldId id="365" r:id="rId6"/>
    <p:sldId id="378" r:id="rId7"/>
    <p:sldId id="379" r:id="rId8"/>
    <p:sldId id="376" r:id="rId9"/>
    <p:sldId id="35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51" autoAdjust="0"/>
  </p:normalViewPr>
  <p:slideViewPr>
    <p:cSldViewPr>
      <p:cViewPr>
        <p:scale>
          <a:sx n="170" d="100"/>
          <a:sy n="170" d="100"/>
        </p:scale>
        <p:origin x="-1944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Helvetic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Helvetic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/>
                <a:cs typeface="+mn-cs"/>
              </a:defRPr>
            </a:lvl1pPr>
          </a:lstStyle>
          <a:p>
            <a:pPr>
              <a:defRPr/>
            </a:pPr>
            <a:fld id="{A115E910-AB61-6A4B-8F8F-6A771C28D2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252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BBDDA95-A994-BA46-BCE7-5181A42B68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012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04FC5D3-6A56-384B-A742-7D343F727880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4C1323-384F-7F41-9EFA-044B7DBF1AD7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81000"/>
            <a:ext cx="8686800" cy="6858000"/>
            <a:chOff x="0" y="0"/>
            <a:chExt cx="5472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702" y="494"/>
              <a:ext cx="4770" cy="93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901" y="1336"/>
              <a:ext cx="3567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charset="0"/>
                <a:cs typeface="+mn-cs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708" y="543"/>
              <a:ext cx="3567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charset="0"/>
                <a:cs typeface="+mn-cs"/>
              </a:endParaRPr>
            </a:p>
          </p:txBody>
        </p:sp>
        <p:sp>
          <p:nvSpPr>
            <p:cNvPr id="8" name="Rectangle 6" descr="Light horizontal"/>
            <p:cNvSpPr>
              <a:spLocks noChangeArrowheads="1"/>
            </p:cNvSpPr>
            <p:nvPr/>
          </p:nvSpPr>
          <p:spPr bwMode="auto">
            <a:xfrm>
              <a:off x="0" y="0"/>
              <a:ext cx="576" cy="4320"/>
            </a:xfrm>
            <a:prstGeom prst="rect">
              <a:avLst/>
            </a:prstGeom>
            <a:pattFill prst="ltHorz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/>
                <a:cs typeface="+mn-cs"/>
              </a:endParaRPr>
            </a:p>
          </p:txBody>
        </p:sp>
      </p:grpSp>
      <p:sp>
        <p:nvSpPr>
          <p:cNvPr id="71690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219200" y="1371600"/>
            <a:ext cx="7467600" cy="18288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1691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11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79593-8D73-924B-972B-386C969F0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787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8DF1B-55CA-BC44-8DEC-2A0D60F2EA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5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A7A06-04A1-F74E-A7BB-A3D6EA3AE7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86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5BD05-256B-2441-BDED-50ED98FDE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53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4F2D6-53EB-2C49-8C65-1F7DECF2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153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FDB3C-FFEC-BE43-97D5-DE57667C3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3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A6385-5A39-8F4C-8AE3-69BCBA9C2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0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5568A-58C8-A74F-943D-206E112E2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30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E560D-98B1-604A-A04F-A2AD2C802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5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8140F-1FF0-8E49-8130-8C64C572E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8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DF09F-B8F5-D945-9536-C8685AC2C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4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920163" cy="6858000"/>
            <a:chOff x="0" y="0"/>
            <a:chExt cx="5619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403" y="205"/>
              <a:ext cx="5216" cy="1123"/>
              <a:chOff x="400" y="205"/>
              <a:chExt cx="5216" cy="1123"/>
            </a:xfrm>
          </p:grpSpPr>
          <p:sp>
            <p:nvSpPr>
              <p:cNvPr id="70660" name="Rectangle 4"/>
              <p:cNvSpPr>
                <a:spLocks noChangeArrowheads="1"/>
              </p:cNvSpPr>
              <p:nvPr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/>
                  <a:cs typeface="+mn-cs"/>
                </a:endParaRPr>
              </a:p>
            </p:txBody>
          </p:sp>
          <p:sp>
            <p:nvSpPr>
              <p:cNvPr id="70661" name="Rectangle 5"/>
              <p:cNvSpPr>
                <a:spLocks noChangeArrowheads="1"/>
              </p:cNvSpPr>
              <p:nvPr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/>
                  <a:cs typeface="+mn-cs"/>
                </a:endParaRPr>
              </a:p>
            </p:txBody>
          </p:sp>
          <p:sp>
            <p:nvSpPr>
              <p:cNvPr id="70662" name="Rectangle 6"/>
              <p:cNvSpPr>
                <a:spLocks noChangeArrowheads="1"/>
              </p:cNvSpPr>
              <p:nvPr/>
            </p:nvSpPr>
            <p:spPr bwMode="auto"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/>
                  <a:cs typeface="+mn-cs"/>
                </a:endParaRPr>
              </a:p>
            </p:txBody>
          </p:sp>
          <p:sp>
            <p:nvSpPr>
              <p:cNvPr id="70663" name="Rectangle 7"/>
              <p:cNvSpPr>
                <a:spLocks noChangeArrowheads="1"/>
              </p:cNvSpPr>
              <p:nvPr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/>
                  <a:cs typeface="+mn-cs"/>
                </a:endParaRPr>
              </a:p>
            </p:txBody>
          </p:sp>
        </p:grpSp>
        <p:sp>
          <p:nvSpPr>
            <p:cNvPr id="70664" name="Rectangle 8" descr="Light horizontal"/>
            <p:cNvSpPr>
              <a:spLocks noChangeArrowheads="1"/>
            </p:cNvSpPr>
            <p:nvPr/>
          </p:nvSpPr>
          <p:spPr bwMode="auto">
            <a:xfrm>
              <a:off x="0" y="0"/>
              <a:ext cx="528" cy="4320"/>
            </a:xfrm>
            <a:prstGeom prst="rect">
              <a:avLst/>
            </a:prstGeom>
            <a:pattFill prst="ltHorz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/>
                <a:cs typeface="+mn-cs"/>
              </a:endParaRPr>
            </a:p>
          </p:txBody>
        </p:sp>
      </p:grpSp>
      <p:sp>
        <p:nvSpPr>
          <p:cNvPr id="7066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066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>
              <a:defRPr/>
            </a:pPr>
            <a:r>
              <a:rPr lang="en-US" dirty="0" err="1" smtClean="0"/>
              <a:t>PlannedGivingAccelerator.com</a:t>
            </a:r>
            <a:r>
              <a:rPr lang="en-US" dirty="0" smtClean="0"/>
              <a:t>/members</a:t>
            </a:r>
          </a:p>
        </p:txBody>
      </p:sp>
      <p:sp>
        <p:nvSpPr>
          <p:cNvPr id="7066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Helvetica"/>
                <a:cs typeface="+mn-cs"/>
              </a:defRPr>
            </a:lvl1pPr>
          </a:lstStyle>
          <a:p>
            <a:pPr>
              <a:defRPr/>
            </a:pPr>
            <a:fld id="{DF148FA9-3442-804E-BBB1-0E0740E44D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066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3" name="Picture 2" descr="PlannedGivingAcceelerator_logo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791200"/>
            <a:ext cx="1752600" cy="10135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w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charset="0"/>
        <a:buChar char="l"/>
        <a:defRPr sz="2400"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charset="0"/>
        <a:buChar char="w"/>
        <a:defRPr sz="20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8458200" cy="131603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Helvetica"/>
                <a:cs typeface="+mj-cs"/>
              </a:rPr>
              <a:t>Esteemed Members Only: </a:t>
            </a:r>
            <a:br>
              <a:rPr lang="en-US" dirty="0" smtClean="0">
                <a:latin typeface="Helvetica"/>
                <a:cs typeface="+mj-cs"/>
              </a:rPr>
            </a:br>
            <a:r>
              <a:rPr lang="en-US" dirty="0" smtClean="0">
                <a:latin typeface="Helvetica"/>
                <a:cs typeface="+mj-cs"/>
              </a:rPr>
              <a:t>Bequests</a:t>
            </a:r>
            <a:endParaRPr lang="en-US" dirty="0" smtClean="0">
              <a:latin typeface="Helvetica"/>
              <a:cs typeface="+mj-cs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743200"/>
            <a:ext cx="7010400" cy="3886200"/>
          </a:xfrm>
        </p:spPr>
        <p:txBody>
          <a:bodyPr/>
          <a:lstStyle/>
          <a:p>
            <a:pPr eaLnBrk="1" hangingPunct="1">
              <a:defRPr/>
            </a:pPr>
            <a:endParaRPr lang="en-US" sz="3600" dirty="0" smtClean="0">
              <a:latin typeface="Helvetica"/>
              <a:cs typeface="+mn-cs"/>
            </a:endParaRPr>
          </a:p>
          <a:p>
            <a:pPr eaLnBrk="1" hangingPunct="1">
              <a:defRPr/>
            </a:pPr>
            <a:endParaRPr lang="en-US" sz="2400" dirty="0" smtClean="0">
              <a:latin typeface="Helvetica"/>
              <a:cs typeface="+mn-cs"/>
            </a:endParaRPr>
          </a:p>
          <a:p>
            <a:pPr eaLnBrk="1" hangingPunct="1">
              <a:defRPr/>
            </a:pPr>
            <a:endParaRPr lang="en-US" sz="2400" dirty="0" smtClean="0">
              <a:latin typeface="Helvetica"/>
              <a:cs typeface="+mn-cs"/>
            </a:endParaRPr>
          </a:p>
          <a:p>
            <a:pPr eaLnBrk="1" hangingPunct="1">
              <a:defRPr/>
            </a:pPr>
            <a:endParaRPr lang="en-US" sz="1600" dirty="0" smtClean="0">
              <a:latin typeface="Helvetica"/>
              <a:cs typeface="+mn-cs"/>
            </a:endParaRPr>
          </a:p>
          <a:p>
            <a:pPr eaLnBrk="1" hangingPunct="1">
              <a:defRPr/>
            </a:pPr>
            <a:endParaRPr lang="en-US" sz="1600" dirty="0">
              <a:latin typeface="Helvetica"/>
              <a:cs typeface="+mn-cs"/>
            </a:endParaRPr>
          </a:p>
          <a:p>
            <a:pPr eaLnBrk="1" hangingPunct="1">
              <a:defRPr/>
            </a:pPr>
            <a:endParaRPr lang="en-US" sz="1600" dirty="0" smtClean="0">
              <a:latin typeface="Helvetica"/>
              <a:cs typeface="+mn-cs"/>
            </a:endParaRPr>
          </a:p>
          <a:p>
            <a:pPr eaLnBrk="1" hangingPunct="1">
              <a:defRPr/>
            </a:pPr>
            <a:endParaRPr lang="en-US" sz="1600" dirty="0">
              <a:latin typeface="Helvetica"/>
              <a:cs typeface="+mn-cs"/>
            </a:endParaRPr>
          </a:p>
          <a:p>
            <a:pPr eaLnBrk="1" hangingPunct="1">
              <a:defRPr/>
            </a:pPr>
            <a:endParaRPr lang="en-US" sz="1600" dirty="0" smtClean="0">
              <a:latin typeface="Helvetica"/>
              <a:cs typeface="+mn-cs"/>
            </a:endParaRPr>
          </a:p>
          <a:p>
            <a:pPr eaLnBrk="1" hangingPunct="1">
              <a:defRPr/>
            </a:pPr>
            <a:endParaRPr lang="en-US" sz="1600" dirty="0" smtClean="0">
              <a:latin typeface="Helvetica"/>
              <a:cs typeface="+mn-cs"/>
            </a:endParaRPr>
          </a:p>
          <a:p>
            <a:pPr eaLnBrk="1" hangingPunct="1">
              <a:defRPr/>
            </a:pPr>
            <a:r>
              <a:rPr lang="en-US" sz="1600" dirty="0" smtClean="0">
                <a:latin typeface="Helvetica"/>
                <a:cs typeface="+mn-cs"/>
              </a:rPr>
              <a:t>Tony Martignetti, Esq.</a:t>
            </a:r>
          </a:p>
          <a:p>
            <a:pPr eaLnBrk="1" hangingPunct="1">
              <a:defRPr/>
            </a:pPr>
            <a:r>
              <a:rPr lang="en-US" sz="1600" dirty="0" smtClean="0">
                <a:latin typeface="Helvetica"/>
                <a:cs typeface="+mn-cs"/>
              </a:rPr>
              <a:t>January 20, 2021</a:t>
            </a:r>
            <a:endParaRPr lang="en-US" sz="1600" dirty="0" smtClean="0">
              <a:latin typeface="Helvetica"/>
              <a:cs typeface="+mn-cs"/>
            </a:endParaRPr>
          </a:p>
        </p:txBody>
      </p:sp>
      <p:pic>
        <p:nvPicPr>
          <p:cNvPr id="3" name="Picture 2" descr="PlannedGivingAcceelerator_logo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3124200"/>
            <a:ext cx="4363932" cy="25236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dirty="0" smtClean="0">
                <a:latin typeface="Helvetica"/>
                <a:cs typeface="+mj-cs"/>
              </a:rPr>
              <a:t>Where We</a:t>
            </a:r>
            <a:r>
              <a:rPr lang="en-US" sz="5400" dirty="0" smtClean="0">
                <a:latin typeface="Arial"/>
                <a:cs typeface="+mj-cs"/>
              </a:rPr>
              <a:t>’</a:t>
            </a:r>
            <a:r>
              <a:rPr lang="en-US" sz="5400" dirty="0" smtClean="0">
                <a:latin typeface="Helvetica"/>
                <a:cs typeface="+mj-cs"/>
              </a:rPr>
              <a:t>re Headed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958138" cy="3276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800" dirty="0" smtClean="0">
                <a:latin typeface="Helvetica"/>
                <a:cs typeface="+mn-cs"/>
              </a:rPr>
              <a:t>• </a:t>
            </a:r>
            <a:r>
              <a:rPr lang="en-US" sz="2800" dirty="0" smtClean="0">
                <a:latin typeface="Helvetica"/>
                <a:cs typeface="+mn-cs"/>
              </a:rPr>
              <a:t>This is NOT Planned Giving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800" dirty="0" smtClean="0">
                <a:latin typeface="Helvetica"/>
                <a:cs typeface="+mn-cs"/>
              </a:rPr>
              <a:t>• Charitable bequest features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800" dirty="0" smtClean="0">
                <a:latin typeface="Helvetica"/>
              </a:rPr>
              <a:t>• Types of bequests</a:t>
            </a:r>
            <a:endParaRPr lang="en-US" sz="2800" dirty="0" smtClean="0">
              <a:latin typeface="Helvetic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800" dirty="0" smtClean="0">
                <a:latin typeface="Helvetica"/>
                <a:cs typeface="+mn-cs"/>
              </a:rPr>
              <a:t>• </a:t>
            </a:r>
            <a:r>
              <a:rPr lang="en-US" sz="2800" dirty="0" smtClean="0">
                <a:latin typeface="Helvetica"/>
                <a:cs typeface="+mn-cs"/>
              </a:rPr>
              <a:t>Entry survey</a:t>
            </a:r>
            <a:endParaRPr lang="en-US" sz="2800" dirty="0" smtClean="0">
              <a:latin typeface="Helvetica"/>
              <a:cs typeface="+mn-cs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800" dirty="0" smtClean="0">
                <a:latin typeface="Helvetica" charset="0"/>
              </a:rPr>
              <a:t>• </a:t>
            </a:r>
            <a:r>
              <a:rPr lang="en-US" sz="2800" dirty="0" smtClean="0">
                <a:latin typeface="Helvetica" charset="0"/>
              </a:rPr>
              <a:t>Q&amp;A</a:t>
            </a:r>
            <a:endParaRPr lang="en-US" sz="2800" dirty="0" smtClean="0">
              <a:latin typeface="Helvetic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800" dirty="0" smtClean="0">
              <a:latin typeface="Helvetic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800" dirty="0" smtClean="0">
              <a:latin typeface="Helvetica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PlannedGivingAccelerator.com</a:t>
            </a:r>
            <a:r>
              <a:rPr lang="en-US" dirty="0" smtClean="0"/>
              <a:t>/members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latin typeface="Helvetica"/>
                <a:cs typeface="+mj-cs"/>
              </a:rPr>
              <a:t>This is NOT Planned Giving</a:t>
            </a:r>
            <a:endParaRPr lang="en-US" sz="4000" dirty="0" smtClean="0">
              <a:latin typeface="Helvetica"/>
              <a:cs typeface="+mj-cs"/>
            </a:endParaRP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958138" cy="3276600"/>
          </a:xfrm>
        </p:spPr>
        <p:txBody>
          <a:bodyPr/>
          <a:lstStyle/>
          <a:p>
            <a:pPr marL="0" indent="0">
              <a:buNone/>
            </a:pPr>
            <a:endParaRPr lang="en-US" sz="2800" dirty="0" smtClean="0">
              <a:latin typeface="Helvetica"/>
              <a:cs typeface="Helvetica"/>
            </a:endParaRPr>
          </a:p>
          <a:p>
            <a:pPr marL="0" indent="0">
              <a:buNone/>
            </a:pPr>
            <a:r>
              <a:rPr lang="en-US" sz="2800" dirty="0" smtClean="0">
                <a:latin typeface="Helvetica"/>
                <a:cs typeface="Helvetica"/>
              </a:rPr>
              <a:t>“The </a:t>
            </a:r>
            <a:r>
              <a:rPr lang="en-US" sz="2800" dirty="0">
                <a:latin typeface="Helvetica"/>
                <a:cs typeface="Helvetica"/>
              </a:rPr>
              <a:t>tax character of property acquired by a person from the estate of a decedent whose executor opted out of the estate tax regime is the same as it was in the hands of the decedent</a:t>
            </a:r>
            <a:r>
              <a:rPr lang="en-US" sz="2800" dirty="0" smtClean="0">
                <a:latin typeface="Helvetica"/>
                <a:cs typeface="Helvetica"/>
              </a:rPr>
              <a:t>.”</a:t>
            </a:r>
            <a:r>
              <a:rPr lang="en-US" sz="2800" dirty="0"/>
              <a:t> 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800" dirty="0" smtClean="0">
              <a:latin typeface="Helvetic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800" dirty="0" smtClean="0">
              <a:latin typeface="Helvetica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PlannedGivingAccelerator.com</a:t>
            </a:r>
            <a:r>
              <a:rPr lang="en-US" dirty="0" smtClean="0"/>
              <a:t>/members</a:t>
            </a:r>
          </a:p>
        </p:txBody>
      </p:sp>
    </p:spTree>
    <p:extLst>
      <p:ext uri="{BB962C8B-B14F-4D97-AF65-F5344CB8AC3E}">
        <p14:creationId xmlns:p14="http://schemas.microsoft.com/office/powerpoint/2010/main" val="88606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latin typeface="Helvetica"/>
                <a:cs typeface="+mj-cs"/>
              </a:rPr>
              <a:t>Charitable Bequest Features</a:t>
            </a:r>
            <a:endParaRPr lang="en-US" sz="3600" dirty="0" smtClean="0">
              <a:latin typeface="Helvetica"/>
              <a:cs typeface="+mj-cs"/>
            </a:endParaRP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7958138" cy="38814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000" dirty="0">
                <a:latin typeface="Helvetica"/>
              </a:rPr>
              <a:t>• Always respect your small lifetime donors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000" dirty="0">
                <a:latin typeface="Helvetica"/>
              </a:rPr>
              <a:t>• Can’t know about all the gifts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000" dirty="0">
                <a:latin typeface="Helvetica"/>
              </a:rPr>
              <a:t>• Can understand the value in residual estates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000" dirty="0">
                <a:latin typeface="Helvetica"/>
              </a:rPr>
              <a:t>• Easily most popular planned gift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000" dirty="0">
                <a:latin typeface="Helvetica"/>
              </a:rPr>
              <a:t>• </a:t>
            </a:r>
            <a:r>
              <a:rPr lang="en-US" sz="2000" dirty="0" smtClean="0">
                <a:latin typeface="Helvetica"/>
              </a:rPr>
              <a:t>Let’s forget about tax deduction</a:t>
            </a:r>
            <a:endParaRPr lang="en-US" sz="2000" dirty="0">
              <a:latin typeface="Helvetica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000" dirty="0">
                <a:latin typeface="Helvetica"/>
              </a:rPr>
              <a:t>• Expect cash, but anything of value possible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000" dirty="0">
                <a:latin typeface="Helvetica"/>
              </a:rPr>
              <a:t>• </a:t>
            </a:r>
            <a:r>
              <a:rPr lang="en-US" sz="2000" dirty="0" smtClean="0">
                <a:latin typeface="Helvetica"/>
              </a:rPr>
              <a:t>Realize, you’re not sharing all this with potential donors</a:t>
            </a:r>
            <a:endParaRPr lang="en-US" sz="2000" dirty="0">
              <a:latin typeface="Helvetica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000" dirty="0">
                <a:latin typeface="Helvetica"/>
              </a:rPr>
              <a:t>• Advise donors to talk to their attorneys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000" dirty="0">
                <a:latin typeface="Helvetica"/>
              </a:rPr>
              <a:t>• Talking about the value of long-term gifts to your mission &amp; values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000" dirty="0">
                <a:latin typeface="Helvetica"/>
              </a:rPr>
              <a:t>• Or, in other words, you’re not talking about death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000" dirty="0">
                <a:latin typeface="Helvetica"/>
              </a:rPr>
              <a:t>• Respectable PG programs can stop right here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800" dirty="0" smtClean="0">
                <a:latin typeface="Helvetica"/>
                <a:cs typeface="+mn-cs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800" dirty="0" smtClean="0">
              <a:latin typeface="Helvetica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PlannedGivingAccelerator.com</a:t>
            </a:r>
            <a:r>
              <a:rPr lang="en-US" dirty="0" smtClean="0"/>
              <a:t>/members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Helvetica"/>
                <a:cs typeface="+mj-cs"/>
              </a:rPr>
              <a:t>Types of Bequests: Outright</a:t>
            </a:r>
            <a:endParaRPr lang="en-US" dirty="0" smtClean="0">
              <a:latin typeface="Helvetica"/>
              <a:cs typeface="+mj-cs"/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9638" y="2209800"/>
            <a:ext cx="8234362" cy="3881438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sz="2800" dirty="0" smtClean="0">
                <a:latin typeface="Helvetica"/>
              </a:rPr>
              <a:t>• </a:t>
            </a:r>
            <a:r>
              <a:rPr lang="en-US" sz="2800" dirty="0" smtClean="0">
                <a:latin typeface="Helvetica" charset="0"/>
                <a:cs typeface="+mn-cs"/>
              </a:rPr>
              <a:t>Specific dollar amount </a:t>
            </a:r>
          </a:p>
          <a:p>
            <a:pPr eaLnBrk="1" hangingPunct="1">
              <a:buNone/>
              <a:defRPr/>
            </a:pPr>
            <a:r>
              <a:rPr lang="en-US" sz="2800" dirty="0" smtClean="0">
                <a:latin typeface="Helvetica"/>
              </a:rPr>
              <a:t>• Specific asset</a:t>
            </a:r>
            <a:endParaRPr lang="en-US" sz="2800" dirty="0" smtClean="0">
              <a:latin typeface="Helvetica" charset="0"/>
              <a:cs typeface="+mn-cs"/>
            </a:endParaRPr>
          </a:p>
          <a:p>
            <a:pPr eaLnBrk="1" hangingPunct="1">
              <a:buNone/>
              <a:defRPr/>
            </a:pPr>
            <a:r>
              <a:rPr lang="en-US" sz="2800" dirty="0" smtClean="0">
                <a:latin typeface="Helvetica"/>
              </a:rPr>
              <a:t>• Paid earlier, right after expenses</a:t>
            </a:r>
            <a:endParaRPr lang="en-US" sz="2800" dirty="0" smtClean="0">
              <a:latin typeface="Helvetica"/>
              <a:cs typeface="+mn-cs"/>
            </a:endParaRPr>
          </a:p>
          <a:p>
            <a:pPr eaLnBrk="1" hangingPunct="1">
              <a:buFont typeface="Wingdings" charset="0"/>
              <a:buNone/>
              <a:defRPr/>
            </a:pPr>
            <a:endParaRPr lang="en-US" dirty="0" smtClean="0">
              <a:latin typeface="Helvetica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Helvetica"/>
                <a:cs typeface="+mj-cs"/>
              </a:rPr>
              <a:t>Types of Bequests: Residual</a:t>
            </a:r>
            <a:endParaRPr lang="en-US" dirty="0" smtClean="0">
              <a:latin typeface="Helvetica"/>
              <a:cs typeface="+mj-cs"/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9638" y="2209800"/>
            <a:ext cx="8234362" cy="3881438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sz="2800" dirty="0" smtClean="0">
                <a:latin typeface="Helvetica"/>
              </a:rPr>
              <a:t>• </a:t>
            </a:r>
            <a:r>
              <a:rPr lang="en-US" sz="2800" dirty="0" smtClean="0">
                <a:latin typeface="Helvetica" charset="0"/>
              </a:rPr>
              <a:t>Percentage </a:t>
            </a:r>
            <a:r>
              <a:rPr lang="en-US" sz="2800" dirty="0" smtClean="0">
                <a:latin typeface="Helvetica"/>
              </a:rPr>
              <a:t>dollar amount</a:t>
            </a:r>
            <a:endParaRPr lang="en-US" sz="2800" dirty="0" smtClean="0">
              <a:latin typeface="Helvetica" charset="0"/>
              <a:cs typeface="+mn-cs"/>
            </a:endParaRPr>
          </a:p>
          <a:p>
            <a:pPr eaLnBrk="1" hangingPunct="1">
              <a:buNone/>
              <a:defRPr/>
            </a:pPr>
            <a:r>
              <a:rPr lang="en-US" sz="2800" dirty="0" smtClean="0">
                <a:latin typeface="Helvetica"/>
              </a:rPr>
              <a:t>• Paid later, after expenses &amp; outright bequests</a:t>
            </a:r>
            <a:endParaRPr lang="en-US" sz="2800" dirty="0" smtClean="0">
              <a:latin typeface="Helvetica"/>
              <a:cs typeface="+mn-cs"/>
            </a:endParaRPr>
          </a:p>
          <a:p>
            <a:pPr eaLnBrk="1" hangingPunct="1">
              <a:buFont typeface="Wingdings" charset="0"/>
              <a:buNone/>
              <a:defRPr/>
            </a:pPr>
            <a:endParaRPr lang="en-US" dirty="0" smtClean="0">
              <a:latin typeface="Helvetica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03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latin typeface="Helvetica"/>
                <a:cs typeface="+mj-cs"/>
              </a:rPr>
              <a:t>Types of Bequests: Contingency</a:t>
            </a:r>
            <a:endParaRPr lang="en-US" sz="3600" dirty="0" smtClean="0">
              <a:latin typeface="Helvetica"/>
              <a:cs typeface="+mj-cs"/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9638" y="2209800"/>
            <a:ext cx="8234362" cy="3881438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sz="2800" dirty="0" smtClean="0">
                <a:latin typeface="Helvetica"/>
              </a:rPr>
              <a:t>• </a:t>
            </a:r>
            <a:r>
              <a:rPr lang="en-US" sz="2800" dirty="0" smtClean="0">
                <a:latin typeface="Helvetica" charset="0"/>
                <a:cs typeface="+mn-cs"/>
              </a:rPr>
              <a:t>Specific dollar amount (outright)</a:t>
            </a:r>
          </a:p>
          <a:p>
            <a:pPr eaLnBrk="1" hangingPunct="1">
              <a:buNone/>
              <a:defRPr/>
            </a:pPr>
            <a:r>
              <a:rPr lang="en-US" sz="2800" dirty="0" smtClean="0">
                <a:latin typeface="Helvetica"/>
              </a:rPr>
              <a:t>• Specific asset </a:t>
            </a:r>
            <a:r>
              <a:rPr lang="en-US" sz="2800" dirty="0">
                <a:latin typeface="Helvetica" charset="0"/>
              </a:rPr>
              <a:t>(outright)</a:t>
            </a:r>
            <a:endParaRPr lang="en-US" sz="2800" dirty="0" smtClean="0">
              <a:latin typeface="Helvetica"/>
            </a:endParaRPr>
          </a:p>
          <a:p>
            <a:pPr eaLnBrk="1" hangingPunct="1">
              <a:buNone/>
              <a:defRPr/>
            </a:pPr>
            <a:r>
              <a:rPr lang="en-US" sz="2800" dirty="0" smtClean="0">
                <a:latin typeface="Helvetica"/>
              </a:rPr>
              <a:t>• Percentage dollar amount </a:t>
            </a:r>
            <a:r>
              <a:rPr lang="en-US" sz="2800" dirty="0" smtClean="0">
                <a:latin typeface="Helvetica" charset="0"/>
              </a:rPr>
              <a:t>(residual)</a:t>
            </a:r>
            <a:endParaRPr lang="en-US" sz="2800" dirty="0" smtClean="0">
              <a:latin typeface="Helvetica"/>
            </a:endParaRPr>
          </a:p>
          <a:p>
            <a:pPr eaLnBrk="1" hangingPunct="1">
              <a:buNone/>
              <a:defRPr/>
            </a:pPr>
            <a:r>
              <a:rPr lang="en-US" sz="2800" dirty="0" smtClean="0">
                <a:latin typeface="Helvetica"/>
              </a:rPr>
              <a:t>• Paid rarely—contingency must be satisfied</a:t>
            </a:r>
            <a:endParaRPr lang="en-US" sz="2800" dirty="0" smtClean="0">
              <a:latin typeface="Helvetica"/>
              <a:cs typeface="+mn-cs"/>
            </a:endParaRPr>
          </a:p>
          <a:p>
            <a:pPr eaLnBrk="1" hangingPunct="1">
              <a:buFont typeface="Wingdings" charset="0"/>
              <a:buNone/>
              <a:defRPr/>
            </a:pPr>
            <a:endParaRPr lang="en-US" dirty="0" smtClean="0">
              <a:latin typeface="Helvetica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64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Helvetica" charset="0"/>
              </a:rPr>
              <a:t>Entry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3600"/>
            <a:ext cx="7958138" cy="3881437"/>
          </a:xfrm>
        </p:spPr>
        <p:txBody>
          <a:bodyPr/>
          <a:lstStyle/>
          <a:p>
            <a:pPr algn="ctr" eaLnBrk="1" hangingPunct="1">
              <a:buFont typeface="Wingdings" charset="0"/>
              <a:buNone/>
              <a:defRPr/>
            </a:pPr>
            <a:endParaRPr lang="en-US" sz="2800" dirty="0" smtClean="0">
              <a:latin typeface="Helvetica" charset="0"/>
            </a:endParaRPr>
          </a:p>
          <a:p>
            <a:pPr algn="ctr" eaLnBrk="1" hangingPunct="1">
              <a:buFont typeface="Wingdings" charset="0"/>
              <a:buNone/>
              <a:defRPr/>
            </a:pPr>
            <a:endParaRPr lang="en-US" sz="2800" dirty="0">
              <a:latin typeface="Helvetica" charset="0"/>
            </a:endParaRPr>
          </a:p>
          <a:p>
            <a:pPr algn="ctr" eaLnBrk="1" hangingPunct="1">
              <a:buFont typeface="Wingdings" charset="0"/>
              <a:buNone/>
              <a:defRPr/>
            </a:pPr>
            <a:endParaRPr lang="en-US" sz="2800" dirty="0" smtClean="0">
              <a:latin typeface="Helvetica" charset="0"/>
            </a:endParaRPr>
          </a:p>
          <a:p>
            <a:pPr algn="ctr" eaLnBrk="1" hangingPunct="1">
              <a:buFont typeface="Wingdings" charset="0"/>
              <a:buNone/>
              <a:defRPr/>
            </a:pPr>
            <a:r>
              <a:rPr lang="en-US" sz="2800" dirty="0" smtClean="0">
                <a:latin typeface="Helvetica" charset="0"/>
              </a:rPr>
              <a:t>Well? Have you?</a:t>
            </a:r>
            <a:endParaRPr lang="en-US" sz="2800" dirty="0">
              <a:latin typeface="Helvetica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Helvetica" charset="0"/>
                <a:cs typeface="+mj-cs"/>
              </a:rPr>
              <a:t>Esteemed Members</a:t>
            </a:r>
            <a:endParaRPr lang="en-US" dirty="0" smtClean="0">
              <a:latin typeface="Helvetica" charset="0"/>
              <a:cs typeface="+mj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pic>
        <p:nvPicPr>
          <p:cNvPr id="4" name="Picture 3" descr="questions-answers-concept-blue-q-260nw-51950201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133600"/>
            <a:ext cx="6150535" cy="3733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X:Templates:Presentations:Designs:Straight Edge</Template>
  <TotalTime>4235</TotalTime>
  <Words>287</Words>
  <Application>Microsoft Macintosh PowerPoint</Application>
  <PresentationFormat>On-screen Show (4:3)</PresentationFormat>
  <Paragraphs>62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Straight Edge</vt:lpstr>
      <vt:lpstr>Esteemed Members Only:  Bequests</vt:lpstr>
      <vt:lpstr>Where We’re Headed</vt:lpstr>
      <vt:lpstr>This is NOT Planned Giving</vt:lpstr>
      <vt:lpstr>Charitable Bequest Features</vt:lpstr>
      <vt:lpstr>Types of Bequests: Outright</vt:lpstr>
      <vt:lpstr>Types of Bequests: Residual</vt:lpstr>
      <vt:lpstr>Types of Bequests: Contingency</vt:lpstr>
      <vt:lpstr>Entry Survey</vt:lpstr>
      <vt:lpstr>Esteemed Members</vt:lpstr>
    </vt:vector>
  </TitlesOfParts>
  <Company>American Red Cross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Small, Medium or Large:  How to Integrate Planned Giving Into Your Program</dc:title>
  <dc:creator>Information Services</dc:creator>
  <cp:lastModifiedBy>Office 2004 Test Drive User</cp:lastModifiedBy>
  <cp:revision>495</cp:revision>
  <cp:lastPrinted>2005-04-20T01:40:54Z</cp:lastPrinted>
  <dcterms:created xsi:type="dcterms:W3CDTF">2004-07-21T20:50:49Z</dcterms:created>
  <dcterms:modified xsi:type="dcterms:W3CDTF">2021-01-20T05:33:31Z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1945544521</vt:i4>
  </property>
  <property fmtid="{D5CDD505-2E9C-101B-9397-08002B2CF9AE}" pid="3" name="_EmailSubject">
    <vt:lpwstr>Updated presentation</vt:lpwstr>
  </property>
  <property fmtid="{D5CDD505-2E9C-101B-9397-08002B2CF9AE}" pid="4" name="_AuthorEmail">
    <vt:lpwstr>CopherM@usa.redcross.org</vt:lpwstr>
  </property>
  <property fmtid="{D5CDD505-2E9C-101B-9397-08002B2CF9AE}" pid="5" name="_AuthorEmailDisplayName">
    <vt:lpwstr>Copher, Melissa</vt:lpwstr>
  </property>
</Properties>
</file>