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72" r:id="rId2"/>
    <p:sldId id="296" r:id="rId3"/>
    <p:sldId id="377" r:id="rId4"/>
    <p:sldId id="301" r:id="rId5"/>
    <p:sldId id="365" r:id="rId6"/>
    <p:sldId id="378" r:id="rId7"/>
    <p:sldId id="379" r:id="rId8"/>
    <p:sldId id="376" r:id="rId9"/>
    <p:sldId id="35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51" autoAdjust="0"/>
  </p:normalViewPr>
  <p:slideViewPr>
    <p:cSldViewPr>
      <p:cViewPr>
        <p:scale>
          <a:sx n="170" d="100"/>
          <a:sy n="170" d="100"/>
        </p:scale>
        <p:origin x="-194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Esteemed Members Only: </a:t>
            </a:r>
            <a:br>
              <a:rPr lang="en-US" dirty="0" smtClean="0">
                <a:latin typeface="Helvetica"/>
                <a:cs typeface="+mj-cs"/>
              </a:rPr>
            </a:br>
            <a:r>
              <a:rPr lang="en-US" dirty="0" smtClean="0">
                <a:latin typeface="Helvetica"/>
                <a:cs typeface="+mj-cs"/>
              </a:rPr>
              <a:t>Bequests</a:t>
            </a:r>
            <a:endParaRPr lang="en-US" dirty="0" smtClean="0">
              <a:latin typeface="Helvetica"/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January 20, 2021</a:t>
            </a:r>
            <a:endParaRPr lang="en-US" sz="1600" dirty="0" smtClean="0">
              <a:latin typeface="Helvetica"/>
              <a:cs typeface="+mn-cs"/>
            </a:endParaRP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</a:t>
            </a:r>
            <a:r>
              <a:rPr lang="en-US" sz="5400" dirty="0" smtClean="0">
                <a:latin typeface="Arial"/>
                <a:cs typeface="+mj-cs"/>
              </a:rPr>
              <a:t>’</a:t>
            </a:r>
            <a:r>
              <a:rPr lang="en-US" sz="5400" dirty="0" smtClean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 smtClean="0">
                <a:latin typeface="Helvetica"/>
                <a:cs typeface="+mn-cs"/>
              </a:rPr>
              <a:t>• </a:t>
            </a:r>
            <a:r>
              <a:rPr lang="en-US" sz="2800" dirty="0" smtClean="0">
                <a:latin typeface="Helvetica"/>
                <a:cs typeface="+mn-cs"/>
              </a:rPr>
              <a:t>This is NOT Planned Giving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 smtClean="0">
                <a:latin typeface="Helvetica"/>
                <a:cs typeface="+mn-cs"/>
              </a:rPr>
              <a:t>• Charitable bequest features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Types of bequests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 smtClean="0">
                <a:latin typeface="Helvetica"/>
                <a:cs typeface="+mn-cs"/>
              </a:rPr>
              <a:t>• </a:t>
            </a:r>
            <a:r>
              <a:rPr lang="en-US" sz="2800" dirty="0" smtClean="0">
                <a:latin typeface="Helvetica"/>
                <a:cs typeface="+mn-cs"/>
              </a:rPr>
              <a:t>Entry survey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</a:t>
            </a:r>
            <a:r>
              <a:rPr lang="en-US" sz="2800" dirty="0" smtClean="0">
                <a:latin typeface="Helvetica" charset="0"/>
              </a:rPr>
              <a:t>Q&amp;A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Helvetica"/>
                <a:cs typeface="+mj-cs"/>
              </a:rPr>
              <a:t>This is NOT Planned Giving</a:t>
            </a:r>
            <a:endParaRPr lang="en-US" sz="4000" dirty="0" smtClean="0">
              <a:latin typeface="Helvetica"/>
              <a:cs typeface="+mj-cs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2800" dirty="0" smtClean="0">
                <a:latin typeface="Helvetica"/>
                <a:cs typeface="Helvetica"/>
              </a:rPr>
              <a:t>“The </a:t>
            </a:r>
            <a:r>
              <a:rPr lang="en-US" sz="2800" dirty="0">
                <a:latin typeface="Helvetica"/>
                <a:cs typeface="Helvetica"/>
              </a:rPr>
              <a:t>tax character of property acquired by a person from the estate of a decedent whose executor opted out of the estate tax regime is the same as it was in the hands of the decedent</a:t>
            </a:r>
            <a:r>
              <a:rPr lang="en-US" sz="2800" dirty="0" smtClean="0">
                <a:latin typeface="Helvetica"/>
                <a:cs typeface="Helvetica"/>
              </a:rPr>
              <a:t>.”</a:t>
            </a:r>
            <a:r>
              <a:rPr lang="en-US" sz="2800" dirty="0"/>
              <a:t> 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8860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Charitable Bequest Features</a:t>
            </a:r>
            <a:endParaRPr lang="en-US" sz="3600" dirty="0" smtClean="0">
              <a:latin typeface="Helvetica"/>
              <a:cs typeface="+mj-cs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958138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Always respect your small lifetime donors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Can’t know about all the gifts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Can understand the value in residual estates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Easily most popular planned gift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</a:t>
            </a:r>
            <a:r>
              <a:rPr lang="en-US" sz="2000" dirty="0" smtClean="0">
                <a:latin typeface="Helvetica"/>
              </a:rPr>
              <a:t>Let’s forget about tax deduction</a:t>
            </a:r>
            <a:endParaRPr lang="en-US" sz="20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Expect cash, but anything of value possible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</a:t>
            </a:r>
            <a:r>
              <a:rPr lang="en-US" sz="2000" dirty="0" smtClean="0">
                <a:latin typeface="Helvetica"/>
              </a:rPr>
              <a:t>Realize, you’re not sharing all this with potential donors</a:t>
            </a:r>
            <a:endParaRPr lang="en-US" sz="20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Advise donors to talk to their attorneys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Talking about the value of long-term gifts to your mission &amp; values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Or, in other words, you’re not talking about death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Respectable PG programs can stop right here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 smtClean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Types of Bequests: Outright</a:t>
            </a:r>
            <a:endParaRPr lang="en-US" dirty="0" smtClean="0">
              <a:latin typeface="Helvetica"/>
              <a:cs typeface="+mj-cs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</a:t>
            </a:r>
            <a:r>
              <a:rPr lang="en-US" sz="2800" dirty="0" smtClean="0">
                <a:latin typeface="Helvetica" charset="0"/>
                <a:cs typeface="+mn-cs"/>
              </a:rPr>
              <a:t>Specific dollar amount </a:t>
            </a: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Specific asset</a:t>
            </a:r>
            <a:endParaRPr lang="en-US" sz="2800" dirty="0" smtClean="0">
              <a:latin typeface="Helvetica" charset="0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Paid earlier, right after expenses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Types of Bequests: Residual</a:t>
            </a:r>
            <a:endParaRPr lang="en-US" dirty="0" smtClean="0">
              <a:latin typeface="Helvetica"/>
              <a:cs typeface="+mj-cs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</a:t>
            </a:r>
            <a:r>
              <a:rPr lang="en-US" sz="2800" dirty="0" smtClean="0">
                <a:latin typeface="Helvetica" charset="0"/>
              </a:rPr>
              <a:t>Percentage </a:t>
            </a:r>
            <a:r>
              <a:rPr lang="en-US" sz="2800" dirty="0" smtClean="0">
                <a:latin typeface="Helvetica"/>
              </a:rPr>
              <a:t>dollar amount</a:t>
            </a:r>
            <a:endParaRPr lang="en-US" sz="2800" dirty="0" smtClean="0">
              <a:latin typeface="Helvetica" charset="0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Paid later, after expenses &amp; outright bequests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0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Types of Bequests: Contingency</a:t>
            </a:r>
            <a:endParaRPr lang="en-US" sz="3600" dirty="0" smtClean="0">
              <a:latin typeface="Helvetica"/>
              <a:cs typeface="+mj-cs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</a:t>
            </a:r>
            <a:r>
              <a:rPr lang="en-US" sz="2800" dirty="0" smtClean="0">
                <a:latin typeface="Helvetica" charset="0"/>
                <a:cs typeface="+mn-cs"/>
              </a:rPr>
              <a:t>Specific dollar amount (outright)</a:t>
            </a: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Specific asset </a:t>
            </a:r>
            <a:r>
              <a:rPr lang="en-US" sz="2800" dirty="0">
                <a:latin typeface="Helvetica" charset="0"/>
              </a:rPr>
              <a:t>(outright)</a:t>
            </a:r>
            <a:endParaRPr lang="en-US" sz="2800" dirty="0" smtClean="0">
              <a:latin typeface="Helvetica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Percentage dollar amount </a:t>
            </a:r>
            <a:r>
              <a:rPr lang="en-US" sz="2800" dirty="0" smtClean="0">
                <a:latin typeface="Helvetica" charset="0"/>
              </a:rPr>
              <a:t>(residual)</a:t>
            </a:r>
            <a:endParaRPr lang="en-US" sz="2800" dirty="0" smtClean="0">
              <a:latin typeface="Helvetica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Paid rarely—contingency must be satisfied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 charset="0"/>
              </a:rPr>
              <a:t>Entry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958138" cy="3881437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  <a:defRPr/>
            </a:pPr>
            <a:endParaRPr lang="en-US" sz="2800" dirty="0" smtClean="0">
              <a:latin typeface="Helvetica" charset="0"/>
            </a:endParaRPr>
          </a:p>
          <a:p>
            <a:pPr algn="ctr" eaLnBrk="1" hangingPunct="1">
              <a:buFont typeface="Wingdings" charset="0"/>
              <a:buNone/>
              <a:defRPr/>
            </a:pPr>
            <a:endParaRPr lang="en-US" sz="2800" dirty="0">
              <a:latin typeface="Helvetica" charset="0"/>
            </a:endParaRPr>
          </a:p>
          <a:p>
            <a:pPr algn="ctr" eaLnBrk="1" hangingPunct="1">
              <a:buFont typeface="Wingdings" charset="0"/>
              <a:buNone/>
              <a:defRPr/>
            </a:pPr>
            <a:endParaRPr lang="en-US" sz="2800" dirty="0" smtClean="0">
              <a:latin typeface="Helvetica" charset="0"/>
            </a:endParaRPr>
          </a:p>
          <a:p>
            <a:pPr algn="ctr" eaLnBrk="1" hangingPunct="1">
              <a:buFont typeface="Wingdings" charset="0"/>
              <a:buNone/>
              <a:defRPr/>
            </a:pPr>
            <a:r>
              <a:rPr lang="en-US" sz="2800" dirty="0" smtClean="0">
                <a:latin typeface="Helvetica" charset="0"/>
              </a:rPr>
              <a:t>Well? Have you?</a:t>
            </a:r>
            <a:endParaRPr lang="en-US" sz="2800" dirty="0">
              <a:latin typeface="Helvetic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Esteemed Members</a:t>
            </a:r>
            <a:endParaRPr lang="en-US" dirty="0" smtClean="0">
              <a:latin typeface="Helvetica" charset="0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4235</TotalTime>
  <Words>287</Words>
  <Application>Microsoft Macintosh PowerPoint</Application>
  <PresentationFormat>On-screen Show (4:3)</PresentationFormat>
  <Paragraphs>62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Straight Edge</vt:lpstr>
      <vt:lpstr>Esteemed Members Only:  Bequests</vt:lpstr>
      <vt:lpstr>Where We’re Headed</vt:lpstr>
      <vt:lpstr>This is NOT Planned Giving</vt:lpstr>
      <vt:lpstr>Charitable Bequest Features</vt:lpstr>
      <vt:lpstr>Types of Bequests: Outright</vt:lpstr>
      <vt:lpstr>Types of Bequests: Residual</vt:lpstr>
      <vt:lpstr>Types of Bequests: Contingency</vt:lpstr>
      <vt:lpstr>Entry Survey</vt:lpstr>
      <vt:lpstr>Esteemed Members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495</cp:revision>
  <cp:lastPrinted>2005-04-20T01:40:54Z</cp:lastPrinted>
  <dcterms:created xsi:type="dcterms:W3CDTF">2004-07-21T20:50:49Z</dcterms:created>
  <dcterms:modified xsi:type="dcterms:W3CDTF">2021-01-20T05:33:31Z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